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0"/>
  </p:notesMasterIdLst>
  <p:handoutMasterIdLst>
    <p:handoutMasterId r:id="rId71"/>
  </p:handoutMasterIdLst>
  <p:sldIdLst>
    <p:sldId id="316" r:id="rId5"/>
    <p:sldId id="330" r:id="rId6"/>
    <p:sldId id="341" r:id="rId7"/>
    <p:sldId id="342" r:id="rId8"/>
    <p:sldId id="348" r:id="rId9"/>
    <p:sldId id="343" r:id="rId10"/>
    <p:sldId id="344" r:id="rId11"/>
    <p:sldId id="345" r:id="rId12"/>
    <p:sldId id="349" r:id="rId13"/>
    <p:sldId id="350" r:id="rId14"/>
    <p:sldId id="351" r:id="rId15"/>
    <p:sldId id="352" r:id="rId16"/>
    <p:sldId id="346" r:id="rId17"/>
    <p:sldId id="353" r:id="rId18"/>
    <p:sldId id="354" r:id="rId19"/>
    <p:sldId id="370" r:id="rId20"/>
    <p:sldId id="355" r:id="rId21"/>
    <p:sldId id="356" r:id="rId22"/>
    <p:sldId id="357" r:id="rId23"/>
    <p:sldId id="358" r:id="rId24"/>
    <p:sldId id="347" r:id="rId25"/>
    <p:sldId id="359" r:id="rId26"/>
    <p:sldId id="360" r:id="rId27"/>
    <p:sldId id="361" r:id="rId28"/>
    <p:sldId id="362" r:id="rId29"/>
    <p:sldId id="363" r:id="rId30"/>
    <p:sldId id="364" r:id="rId31"/>
    <p:sldId id="365" r:id="rId32"/>
    <p:sldId id="366" r:id="rId33"/>
    <p:sldId id="367" r:id="rId34"/>
    <p:sldId id="368" r:id="rId35"/>
    <p:sldId id="369" r:id="rId36"/>
    <p:sldId id="371" r:id="rId37"/>
    <p:sldId id="372" r:id="rId38"/>
    <p:sldId id="373" r:id="rId39"/>
    <p:sldId id="374" r:id="rId40"/>
    <p:sldId id="384" r:id="rId41"/>
    <p:sldId id="385" r:id="rId42"/>
    <p:sldId id="386" r:id="rId43"/>
    <p:sldId id="387" r:id="rId44"/>
    <p:sldId id="388" r:id="rId45"/>
    <p:sldId id="389" r:id="rId46"/>
    <p:sldId id="390" r:id="rId47"/>
    <p:sldId id="375" r:id="rId48"/>
    <p:sldId id="376" r:id="rId49"/>
    <p:sldId id="377" r:id="rId50"/>
    <p:sldId id="378" r:id="rId51"/>
    <p:sldId id="379" r:id="rId52"/>
    <p:sldId id="380" r:id="rId53"/>
    <p:sldId id="381" r:id="rId54"/>
    <p:sldId id="382" r:id="rId55"/>
    <p:sldId id="383" r:id="rId56"/>
    <p:sldId id="391" r:id="rId57"/>
    <p:sldId id="392" r:id="rId58"/>
    <p:sldId id="393" r:id="rId59"/>
    <p:sldId id="394" r:id="rId60"/>
    <p:sldId id="395" r:id="rId61"/>
    <p:sldId id="396" r:id="rId62"/>
    <p:sldId id="398" r:id="rId63"/>
    <p:sldId id="397" r:id="rId64"/>
    <p:sldId id="399" r:id="rId65"/>
    <p:sldId id="400" r:id="rId66"/>
    <p:sldId id="401" r:id="rId67"/>
    <p:sldId id="339" r:id="rId68"/>
    <p:sldId id="340" r:id="rId69"/>
  </p:sldIdLst>
  <p:sldSz cx="9144000" cy="6858000" type="screen4x3"/>
  <p:notesSz cx="6858000" cy="9144000"/>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snapToObjects="1" showGuides="1">
      <p:cViewPr varScale="1">
        <p:scale>
          <a:sx n="86" d="100"/>
          <a:sy n="86" d="100"/>
        </p:scale>
        <p:origin x="1354" y="58"/>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2021-06-25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1026" name="Picture 2" descr="Swagger logo">
            <a:extLst>
              <a:ext uri="{FF2B5EF4-FFF2-40B4-BE49-F238E27FC236}">
                <a16:creationId xmlns:a16="http://schemas.microsoft.com/office/drawing/2014/main" id="{A5DE8E4B-B8FE-4FA5-A507-3F8AE15A656D}"/>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815201" y="170122"/>
            <a:ext cx="778383" cy="77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4" name="Text Placeholder 3"/>
          <p:cNvSpPr>
            <a:spLocks noGrp="1"/>
          </p:cNvSpPr>
          <p:nvPr>
            <p:ph type="body" sz="quarter" idx="11"/>
          </p:nvPr>
        </p:nvSpPr>
        <p:spPr/>
        <p:txBody>
          <a:bodyPr/>
          <a:lstStyle/>
          <a:p>
            <a:pPr lvl="0"/>
            <a:r>
              <a:rPr lang="en-US" dirty="0"/>
              <a:t>Introduction to Open API Swagger</a:t>
            </a:r>
          </a:p>
          <a:p>
            <a:endParaRPr lang="en-US" dirty="0"/>
          </a:p>
        </p:txBody>
      </p:sp>
      <p:pic>
        <p:nvPicPr>
          <p:cNvPr id="2050" name="Picture 2" descr="Swagger logo">
            <a:extLst>
              <a:ext uri="{FF2B5EF4-FFF2-40B4-BE49-F238E27FC236}">
                <a16:creationId xmlns:a16="http://schemas.microsoft.com/office/drawing/2014/main" id="{354DA570-5738-4213-AAF6-D0BB59C57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349" y="3040731"/>
            <a:ext cx="1819367" cy="1819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3074" name="Picture 2">
            <a:extLst>
              <a:ext uri="{FF2B5EF4-FFF2-40B4-BE49-F238E27FC236}">
                <a16:creationId xmlns:a16="http://schemas.microsoft.com/office/drawing/2014/main" id="{2142E2DE-9BB7-466F-AB76-B12B83E97B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4" t="20058" r="12592" b="7992"/>
          <a:stretch/>
        </p:blipFill>
        <p:spPr bwMode="auto">
          <a:xfrm>
            <a:off x="896643" y="1864311"/>
            <a:ext cx="7315201" cy="398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164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4098" name="Picture 2">
            <a:extLst>
              <a:ext uri="{FF2B5EF4-FFF2-40B4-BE49-F238E27FC236}">
                <a16:creationId xmlns:a16="http://schemas.microsoft.com/office/drawing/2014/main" id="{B9FA7C3A-17C2-4547-ACED-BEA5871EA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31296"/>
            <a:ext cx="9144000" cy="508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196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51ED8-BF71-48C6-827A-FBC0DE90F759}"/>
              </a:ext>
            </a:extLst>
          </p:cNvPr>
          <p:cNvSpPr>
            <a:spLocks noGrp="1"/>
          </p:cNvSpPr>
          <p:nvPr>
            <p:ph sz="quarter" idx="12"/>
          </p:nvPr>
        </p:nvSpPr>
        <p:spPr/>
        <p:txBody>
          <a:bodyPr>
            <a:normAutofit fontScale="92500" lnSpcReduction="10000"/>
          </a:bodyPr>
          <a:lstStyle/>
          <a:p>
            <a:r>
              <a:rPr lang="en-US" dirty="0"/>
              <a:t>Enter the Open API Specification (OAS)</a:t>
            </a:r>
          </a:p>
          <a:p>
            <a:r>
              <a:rPr lang="en-US" dirty="0"/>
              <a:t>The OAS is to REST what WSDL was to SOAP. </a:t>
            </a:r>
          </a:p>
          <a:p>
            <a:r>
              <a:rPr lang="en-US" dirty="0"/>
              <a:t>It provides a common framework of designers, developers, testers, and </a:t>
            </a:r>
            <a:r>
              <a:rPr lang="en-US" dirty="0" err="1"/>
              <a:t>devops</a:t>
            </a:r>
            <a:r>
              <a:rPr lang="en-US" dirty="0"/>
              <a:t> to build and maintain APIs. </a:t>
            </a:r>
          </a:p>
          <a:p>
            <a:r>
              <a:rPr lang="en-US" dirty="0"/>
              <a:t>Think of the specification as a set of rules to build and implement a REST API. </a:t>
            </a:r>
          </a:p>
          <a:p>
            <a:r>
              <a:rPr lang="en-US" dirty="0"/>
              <a:t>The OAS is language agnostic and is both human and machine readable.</a:t>
            </a:r>
          </a:p>
          <a:p>
            <a:r>
              <a:rPr lang="en-US" dirty="0"/>
              <a:t>It allows both people and computers to discover and understand the capabilities of a service without requiring access to source code, additional documentation, or inspection of network traffic.</a:t>
            </a:r>
            <a:endParaRPr lang="en-IN" dirty="0"/>
          </a:p>
        </p:txBody>
      </p:sp>
      <p:sp>
        <p:nvSpPr>
          <p:cNvPr id="3" name="Title 2">
            <a:extLst>
              <a:ext uri="{FF2B5EF4-FFF2-40B4-BE49-F238E27FC236}">
                <a16:creationId xmlns:a16="http://schemas.microsoft.com/office/drawing/2014/main" id="{BA1FFD64-3C9C-47E2-B0A3-69D84C7C8037}"/>
              </a:ext>
            </a:extLst>
          </p:cNvPr>
          <p:cNvSpPr>
            <a:spLocks noGrp="1"/>
          </p:cNvSpPr>
          <p:nvPr>
            <p:ph type="title"/>
          </p:nvPr>
        </p:nvSpPr>
        <p:spPr/>
        <p:txBody>
          <a:bodyPr/>
          <a:lstStyle/>
          <a:p>
            <a:r>
              <a:rPr lang="en-IN" dirty="0"/>
              <a:t>Open API Specification</a:t>
            </a:r>
          </a:p>
        </p:txBody>
      </p:sp>
    </p:spTree>
    <p:extLst>
      <p:ext uri="{BB962C8B-B14F-4D97-AF65-F5344CB8AC3E}">
        <p14:creationId xmlns:p14="http://schemas.microsoft.com/office/powerpoint/2010/main" val="3308305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5" name="Picture 4">
            <a:extLst>
              <a:ext uri="{FF2B5EF4-FFF2-40B4-BE49-F238E27FC236}">
                <a16:creationId xmlns:a16="http://schemas.microsoft.com/office/drawing/2014/main" id="{B1865E06-BFA2-4701-B5FA-A516B11D1B48}"/>
              </a:ext>
            </a:extLst>
          </p:cNvPr>
          <p:cNvPicPr>
            <a:picLocks noChangeAspect="1"/>
          </p:cNvPicPr>
          <p:nvPr/>
        </p:nvPicPr>
        <p:blipFill rotWithShape="1">
          <a:blip r:embed="rId2"/>
          <a:srcRect l="5042" t="11122" r="9515" b="18630"/>
          <a:stretch/>
        </p:blipFill>
        <p:spPr>
          <a:xfrm>
            <a:off x="291192" y="1868869"/>
            <a:ext cx="8561615" cy="3959442"/>
          </a:xfrm>
          <a:prstGeom prst="rect">
            <a:avLst/>
          </a:prstGeom>
        </p:spPr>
      </p:pic>
    </p:spTree>
    <p:extLst>
      <p:ext uri="{BB962C8B-B14F-4D97-AF65-F5344CB8AC3E}">
        <p14:creationId xmlns:p14="http://schemas.microsoft.com/office/powerpoint/2010/main" val="138270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5122" name="Picture 2">
            <a:extLst>
              <a:ext uri="{FF2B5EF4-FFF2-40B4-BE49-F238E27FC236}">
                <a16:creationId xmlns:a16="http://schemas.microsoft.com/office/drawing/2014/main" id="{D8FBB7E9-CBAB-49EB-BA3D-0D65EF814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18961"/>
            <a:ext cx="8163685" cy="516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2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The easiest way to understand the difference is:</a:t>
            </a:r>
          </a:p>
          <a:p>
            <a:pPr lvl="1"/>
            <a:r>
              <a:rPr lang="en-US" dirty="0"/>
              <a:t>Open API = Specification</a:t>
            </a:r>
          </a:p>
          <a:p>
            <a:pPr lvl="1"/>
            <a:r>
              <a:rPr lang="en-US" dirty="0"/>
              <a:t>Swagger = Tools for implementing the specification</a:t>
            </a:r>
          </a:p>
          <a:p>
            <a:r>
              <a:rPr lang="en-US" dirty="0"/>
              <a:t>The development of the specification is fostered by the Open API Initiative, which involves more the 30 organizations from different areas of the tech world — including Microsoft, Google, IBM, and CapitalOne.</a:t>
            </a:r>
          </a:p>
          <a:p>
            <a:r>
              <a:rPr lang="en-US" dirty="0"/>
              <a:t>Smart bear Software leads the development of the Swagger tools, is also a member of the Open API Initiative, helping lead the evolution of the specification.</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29615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pic>
        <p:nvPicPr>
          <p:cNvPr id="7" name="Picture 6">
            <a:extLst>
              <a:ext uri="{FF2B5EF4-FFF2-40B4-BE49-F238E27FC236}">
                <a16:creationId xmlns:a16="http://schemas.microsoft.com/office/drawing/2014/main" id="{D2BD0048-FEAB-43FE-AB5D-EF79293B46B6}"/>
              </a:ext>
            </a:extLst>
          </p:cNvPr>
          <p:cNvPicPr>
            <a:picLocks noChangeAspect="1"/>
          </p:cNvPicPr>
          <p:nvPr/>
        </p:nvPicPr>
        <p:blipFill rotWithShape="1">
          <a:blip r:embed="rId2"/>
          <a:srcRect t="17163" b="12762"/>
          <a:stretch/>
        </p:blipFill>
        <p:spPr>
          <a:xfrm>
            <a:off x="-8335" y="1961964"/>
            <a:ext cx="9144000" cy="3604335"/>
          </a:xfrm>
          <a:prstGeom prst="rect">
            <a:avLst/>
          </a:prstGeom>
        </p:spPr>
      </p:pic>
    </p:spTree>
    <p:extLst>
      <p:ext uri="{BB962C8B-B14F-4D97-AF65-F5344CB8AC3E}">
        <p14:creationId xmlns:p14="http://schemas.microsoft.com/office/powerpoint/2010/main" val="73966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Swagger is the name associated with some of the most well-known, and widely used tools for implementing the Open API specification. </a:t>
            </a:r>
          </a:p>
          <a:p>
            <a:r>
              <a:rPr lang="en-US" dirty="0"/>
              <a:t>The Swagger toolset includes a mix of open source, free, and commercial tools, which can be used at different stages of the API lifecycle.</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2447117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r>
              <a:rPr lang="en-US" dirty="0"/>
              <a:t>These tools include:</a:t>
            </a:r>
          </a:p>
          <a:p>
            <a:pPr lvl="1"/>
            <a:r>
              <a:rPr lang="en-IN" dirty="0"/>
              <a:t>Swagger Editor: Swagger Editor lets you edit </a:t>
            </a:r>
            <a:r>
              <a:rPr lang="en-IN" dirty="0" err="1"/>
              <a:t>OpenAPI</a:t>
            </a:r>
            <a:r>
              <a:rPr lang="en-IN" dirty="0"/>
              <a:t> specifications in YAML inside your browser and to preview documentations in real time.</a:t>
            </a:r>
          </a:p>
          <a:p>
            <a:pPr lvl="1"/>
            <a:r>
              <a:rPr lang="en-IN" dirty="0"/>
              <a:t>Swagger UI: Swagger UI is a collection of HTML, </a:t>
            </a:r>
            <a:r>
              <a:rPr lang="en-IN" dirty="0" err="1"/>
              <a:t>Javascript</a:t>
            </a:r>
            <a:r>
              <a:rPr lang="en-IN" dirty="0"/>
              <a:t>, and CSS assets that dynamically generate beautiful documentation from an OAS-compliant API.</a:t>
            </a:r>
          </a:p>
          <a:p>
            <a:pPr lvl="1"/>
            <a:r>
              <a:rPr lang="en-IN" dirty="0"/>
              <a:t>Swagger </a:t>
            </a:r>
            <a:r>
              <a:rPr lang="en-IN" dirty="0" err="1"/>
              <a:t>Codegen</a:t>
            </a:r>
            <a:r>
              <a:rPr lang="en-IN" dirty="0"/>
              <a:t>: Allows generation of API client libraries (SDK generation), server stubs and documentation automatically given an </a:t>
            </a:r>
            <a:r>
              <a:rPr lang="en-IN" dirty="0" err="1"/>
              <a:t>OpenAPI</a:t>
            </a:r>
            <a:r>
              <a:rPr lang="en-IN" dirty="0"/>
              <a:t> Spec.</a:t>
            </a:r>
          </a:p>
          <a:p>
            <a:pPr lvl="1"/>
            <a:r>
              <a:rPr lang="en-IN" dirty="0"/>
              <a:t>Swagger Parser: Standalone library for parsing </a:t>
            </a:r>
            <a:r>
              <a:rPr lang="en-IN" dirty="0" err="1"/>
              <a:t>OpenAPI</a:t>
            </a:r>
            <a:r>
              <a:rPr lang="en-IN" dirty="0"/>
              <a:t> definitions from Java</a:t>
            </a:r>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179730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CD9784-374A-4E35-BF92-48EF87980B4E}"/>
              </a:ext>
            </a:extLst>
          </p:cNvPr>
          <p:cNvSpPr>
            <a:spLocks noGrp="1"/>
          </p:cNvSpPr>
          <p:nvPr>
            <p:ph sz="quarter" idx="12"/>
          </p:nvPr>
        </p:nvSpPr>
        <p:spPr/>
        <p:txBody>
          <a:bodyPr>
            <a:normAutofit/>
          </a:bodyPr>
          <a:lstStyle/>
          <a:p>
            <a:pPr lvl="1"/>
            <a:r>
              <a:rPr lang="en-US" dirty="0"/>
              <a:t>Swagger Core: Java-related libraries for creating, consuming, and working with OpenAPI definitions</a:t>
            </a:r>
          </a:p>
          <a:p>
            <a:pPr lvl="1"/>
            <a:r>
              <a:rPr lang="en-US" dirty="0"/>
              <a:t>Swagger Inspector (free): API testing tool that lets you validate your APIs &amp; generate OpenAPI definitions from an existing API</a:t>
            </a:r>
          </a:p>
          <a:p>
            <a:pPr lvl="1"/>
            <a:r>
              <a:rPr lang="en-US" dirty="0"/>
              <a:t>Swagger Hub (free and commercial): API design and documentation, built for teams working with OpenAPI.</a:t>
            </a:r>
            <a:endParaRPr lang="en-IN" dirty="0"/>
          </a:p>
        </p:txBody>
      </p:sp>
      <p:sp>
        <p:nvSpPr>
          <p:cNvPr id="3" name="Title 2">
            <a:extLst>
              <a:ext uri="{FF2B5EF4-FFF2-40B4-BE49-F238E27FC236}">
                <a16:creationId xmlns:a16="http://schemas.microsoft.com/office/drawing/2014/main" id="{CBAE4768-ABD0-490A-BCC8-9DC85D715370}"/>
              </a:ext>
            </a:extLst>
          </p:cNvPr>
          <p:cNvSpPr>
            <a:spLocks noGrp="1"/>
          </p:cNvSpPr>
          <p:nvPr>
            <p:ph type="title"/>
          </p:nvPr>
        </p:nvSpPr>
        <p:spPr/>
        <p:txBody>
          <a:bodyPr/>
          <a:lstStyle/>
          <a:p>
            <a:r>
              <a:rPr lang="en-IN" dirty="0"/>
              <a:t>Swagger vs Open API</a:t>
            </a:r>
          </a:p>
        </p:txBody>
      </p:sp>
    </p:spTree>
    <p:extLst>
      <p:ext uri="{BB962C8B-B14F-4D97-AF65-F5344CB8AC3E}">
        <p14:creationId xmlns:p14="http://schemas.microsoft.com/office/powerpoint/2010/main" val="190055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Swagger</a:t>
            </a:r>
          </a:p>
          <a:p>
            <a:pPr lvl="1"/>
            <a:r>
              <a:rPr lang="en-US" dirty="0"/>
              <a:t>Getting set up to make API Requests</a:t>
            </a:r>
          </a:p>
          <a:p>
            <a:pPr lvl="1"/>
            <a:r>
              <a:rPr lang="en-US" dirty="0"/>
              <a:t>First OpenAPI definitions</a:t>
            </a:r>
          </a:p>
          <a:p>
            <a:pPr lvl="1"/>
            <a:r>
              <a:rPr lang="en-US" dirty="0"/>
              <a:t>Using </a:t>
            </a:r>
            <a:r>
              <a:rPr lang="en-US" dirty="0" err="1"/>
              <a:t>SwaggerEditor</a:t>
            </a:r>
            <a:r>
              <a:rPr lang="en-US" dirty="0"/>
              <a:t> to write OpenAPI definitions</a:t>
            </a:r>
          </a:p>
          <a:p>
            <a:pPr lvl="1"/>
            <a:r>
              <a:rPr lang="en-US" dirty="0"/>
              <a:t>Describing API responses</a:t>
            </a:r>
          </a:p>
          <a:p>
            <a:pPr lvl="1"/>
            <a:r>
              <a:rPr lang="en-US" dirty="0"/>
              <a:t>Creating resources</a:t>
            </a:r>
          </a:p>
          <a:p>
            <a:pPr lvl="1"/>
            <a:r>
              <a:rPr lang="en-US" dirty="0"/>
              <a:t>Adding Authentication and Authorization</a:t>
            </a:r>
          </a:p>
          <a:p>
            <a:pPr lvl="1"/>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4EC1E-9E45-4D16-95B8-AC64C53D5277}"/>
              </a:ext>
            </a:extLst>
          </p:cNvPr>
          <p:cNvSpPr>
            <a:spLocks noGrp="1"/>
          </p:cNvSpPr>
          <p:nvPr>
            <p:ph sz="quarter" idx="12"/>
          </p:nvPr>
        </p:nvSpPr>
        <p:spPr/>
        <p:txBody>
          <a:bodyPr>
            <a:normAutofit lnSpcReduction="10000"/>
          </a:bodyPr>
          <a:lstStyle/>
          <a:p>
            <a:r>
              <a:rPr lang="en-US" dirty="0"/>
              <a:t>OpenAPI Specification (formerly Swagger Specification) is an API description format for REST APIs. </a:t>
            </a:r>
          </a:p>
          <a:p>
            <a:r>
              <a:rPr lang="en-US" dirty="0"/>
              <a:t>An OpenAPI file allows you to describe your entire API, including:</a:t>
            </a:r>
          </a:p>
          <a:p>
            <a:pPr lvl="1"/>
            <a:r>
              <a:rPr lang="en-US" dirty="0"/>
              <a:t>Available endpoints (/users) and operations on each endpoint (GET /users, POST /users)</a:t>
            </a:r>
          </a:p>
          <a:p>
            <a:pPr lvl="1"/>
            <a:r>
              <a:rPr lang="en-US" dirty="0"/>
              <a:t>Operation parameters Input and output for each operation</a:t>
            </a:r>
          </a:p>
          <a:p>
            <a:pPr lvl="1"/>
            <a:r>
              <a:rPr lang="en-US" dirty="0"/>
              <a:t>Authentication methods</a:t>
            </a:r>
          </a:p>
          <a:p>
            <a:pPr lvl="1"/>
            <a:r>
              <a:rPr lang="en-US" dirty="0"/>
              <a:t>Contact information, license, terms of use and other information.</a:t>
            </a:r>
            <a:endParaRPr lang="en-IN" dirty="0"/>
          </a:p>
        </p:txBody>
      </p:sp>
      <p:sp>
        <p:nvSpPr>
          <p:cNvPr id="3" name="Title 2">
            <a:extLst>
              <a:ext uri="{FF2B5EF4-FFF2-40B4-BE49-F238E27FC236}">
                <a16:creationId xmlns:a16="http://schemas.microsoft.com/office/drawing/2014/main" id="{D82B65A8-8D86-4E56-B304-A286CDA137C1}"/>
              </a:ext>
            </a:extLst>
          </p:cNvPr>
          <p:cNvSpPr>
            <a:spLocks noGrp="1"/>
          </p:cNvSpPr>
          <p:nvPr>
            <p:ph type="title"/>
          </p:nvPr>
        </p:nvSpPr>
        <p:spPr/>
        <p:txBody>
          <a:bodyPr/>
          <a:lstStyle/>
          <a:p>
            <a:r>
              <a:rPr lang="en-US" dirty="0"/>
              <a:t>Where do OpenAPI definitions fit in ?</a:t>
            </a:r>
            <a:endParaRPr lang="en-IN" dirty="0"/>
          </a:p>
        </p:txBody>
      </p:sp>
    </p:spTree>
    <p:extLst>
      <p:ext uri="{BB962C8B-B14F-4D97-AF65-F5344CB8AC3E}">
        <p14:creationId xmlns:p14="http://schemas.microsoft.com/office/powerpoint/2010/main" val="291307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4A55FD-E380-489E-B683-026958239F57}"/>
              </a:ext>
            </a:extLst>
          </p:cNvPr>
          <p:cNvSpPr>
            <a:spLocks noGrp="1"/>
          </p:cNvSpPr>
          <p:nvPr>
            <p:ph type="title"/>
          </p:nvPr>
        </p:nvSpPr>
        <p:spPr/>
        <p:txBody>
          <a:bodyPr/>
          <a:lstStyle/>
          <a:p>
            <a:r>
              <a:rPr lang="en-IN" dirty="0"/>
              <a:t>Open API Specification</a:t>
            </a:r>
          </a:p>
        </p:txBody>
      </p:sp>
      <p:pic>
        <p:nvPicPr>
          <p:cNvPr id="4" name="Picture 3">
            <a:extLst>
              <a:ext uri="{FF2B5EF4-FFF2-40B4-BE49-F238E27FC236}">
                <a16:creationId xmlns:a16="http://schemas.microsoft.com/office/drawing/2014/main" id="{B5436FE3-1649-4243-80A8-5AE59450E643}"/>
              </a:ext>
            </a:extLst>
          </p:cNvPr>
          <p:cNvPicPr>
            <a:picLocks noChangeAspect="1"/>
          </p:cNvPicPr>
          <p:nvPr/>
        </p:nvPicPr>
        <p:blipFill rotWithShape="1">
          <a:blip r:embed="rId2"/>
          <a:srcRect l="5043" t="14920" r="5224" b="16731"/>
          <a:stretch/>
        </p:blipFill>
        <p:spPr>
          <a:xfrm>
            <a:off x="461034" y="1988599"/>
            <a:ext cx="8205262" cy="3515557"/>
          </a:xfrm>
          <a:prstGeom prst="rect">
            <a:avLst/>
          </a:prstGeom>
        </p:spPr>
      </p:pic>
    </p:spTree>
    <p:extLst>
      <p:ext uri="{BB962C8B-B14F-4D97-AF65-F5344CB8AC3E}">
        <p14:creationId xmlns:p14="http://schemas.microsoft.com/office/powerpoint/2010/main" val="411628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4EC1E-9E45-4D16-95B8-AC64C53D5277}"/>
              </a:ext>
            </a:extLst>
          </p:cNvPr>
          <p:cNvSpPr>
            <a:spLocks noGrp="1"/>
          </p:cNvSpPr>
          <p:nvPr>
            <p:ph sz="quarter" idx="12"/>
          </p:nvPr>
        </p:nvSpPr>
        <p:spPr/>
        <p:txBody>
          <a:bodyPr>
            <a:normAutofit fontScale="92500" lnSpcReduction="10000"/>
          </a:bodyPr>
          <a:lstStyle/>
          <a:p>
            <a:r>
              <a:rPr lang="en-US" dirty="0"/>
              <a:t>The ability of APIs to describe their own structure is the root of all awesomeness in OpenAPI. </a:t>
            </a:r>
          </a:p>
          <a:p>
            <a:r>
              <a:rPr lang="en-US" dirty="0"/>
              <a:t>Once written, an OpenAPI specification and Swagger tools can drive your API development further in various ways:</a:t>
            </a:r>
          </a:p>
          <a:p>
            <a:pPr lvl="1"/>
            <a:r>
              <a:rPr lang="en-US" dirty="0"/>
              <a:t>Design-first users: use Swagger </a:t>
            </a:r>
            <a:r>
              <a:rPr lang="en-US" dirty="0" err="1"/>
              <a:t>Codegen</a:t>
            </a:r>
            <a:r>
              <a:rPr lang="en-US" dirty="0"/>
              <a:t> to generate a server stub for your API. The only thing left is to implement the server logic – and your API is ready to go live!</a:t>
            </a:r>
          </a:p>
          <a:p>
            <a:pPr lvl="1"/>
            <a:r>
              <a:rPr lang="en-US" dirty="0"/>
              <a:t>Use Swagger </a:t>
            </a:r>
            <a:r>
              <a:rPr lang="en-US" dirty="0" err="1"/>
              <a:t>Codegen</a:t>
            </a:r>
            <a:r>
              <a:rPr lang="en-US" dirty="0"/>
              <a:t> to generate client libraries for your API in over 40 languages.</a:t>
            </a:r>
          </a:p>
          <a:p>
            <a:pPr lvl="1"/>
            <a:r>
              <a:rPr lang="en-US" dirty="0"/>
              <a:t>Use Swagger UI to generate interactive API documentation that lets your users try out the API calls directly in the browser.</a:t>
            </a:r>
          </a:p>
          <a:p>
            <a:pPr lvl="1"/>
            <a:r>
              <a:rPr lang="en-US" dirty="0"/>
              <a:t>Use the spec to connect API-related tools to your API. For example, import the spec to SoapUI to create automated tests for your API.</a:t>
            </a:r>
          </a:p>
        </p:txBody>
      </p:sp>
      <p:sp>
        <p:nvSpPr>
          <p:cNvPr id="3" name="Title 2">
            <a:extLst>
              <a:ext uri="{FF2B5EF4-FFF2-40B4-BE49-F238E27FC236}">
                <a16:creationId xmlns:a16="http://schemas.microsoft.com/office/drawing/2014/main" id="{D82B65A8-8D86-4E56-B304-A286CDA137C1}"/>
              </a:ext>
            </a:extLst>
          </p:cNvPr>
          <p:cNvSpPr>
            <a:spLocks noGrp="1"/>
          </p:cNvSpPr>
          <p:nvPr>
            <p:ph type="title"/>
          </p:nvPr>
        </p:nvSpPr>
        <p:spPr/>
        <p:txBody>
          <a:bodyPr/>
          <a:lstStyle/>
          <a:p>
            <a:r>
              <a:rPr lang="en-US" dirty="0"/>
              <a:t>Where do OpenAPI definitions fit in ?</a:t>
            </a:r>
            <a:endParaRPr lang="en-IN" dirty="0"/>
          </a:p>
        </p:txBody>
      </p:sp>
    </p:spTree>
    <p:extLst>
      <p:ext uri="{BB962C8B-B14F-4D97-AF65-F5344CB8AC3E}">
        <p14:creationId xmlns:p14="http://schemas.microsoft.com/office/powerpoint/2010/main" val="1548508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CBDA47-D478-4038-9587-9D762EDB838F}"/>
              </a:ext>
            </a:extLst>
          </p:cNvPr>
          <p:cNvSpPr>
            <a:spLocks noGrp="1"/>
          </p:cNvSpPr>
          <p:nvPr>
            <p:ph type="title"/>
          </p:nvPr>
        </p:nvSpPr>
        <p:spPr/>
        <p:txBody>
          <a:bodyPr/>
          <a:lstStyle/>
          <a:p>
            <a:r>
              <a:rPr lang="en-US" dirty="0"/>
              <a:t>Getting set up to make API Requests</a:t>
            </a:r>
            <a:endParaRPr lang="en-IN" dirty="0"/>
          </a:p>
        </p:txBody>
      </p:sp>
      <p:pic>
        <p:nvPicPr>
          <p:cNvPr id="5" name="Picture 4">
            <a:extLst>
              <a:ext uri="{FF2B5EF4-FFF2-40B4-BE49-F238E27FC236}">
                <a16:creationId xmlns:a16="http://schemas.microsoft.com/office/drawing/2014/main" id="{6B2ABCA2-6A85-4342-BBCC-7F2124E8FE5C}"/>
              </a:ext>
            </a:extLst>
          </p:cNvPr>
          <p:cNvPicPr>
            <a:picLocks noChangeAspect="1"/>
          </p:cNvPicPr>
          <p:nvPr/>
        </p:nvPicPr>
        <p:blipFill>
          <a:blip r:embed="rId2"/>
          <a:stretch>
            <a:fillRect/>
          </a:stretch>
        </p:blipFill>
        <p:spPr>
          <a:xfrm>
            <a:off x="-8335" y="1469809"/>
            <a:ext cx="9144000" cy="5143500"/>
          </a:xfrm>
          <a:prstGeom prst="rect">
            <a:avLst/>
          </a:prstGeom>
        </p:spPr>
      </p:pic>
    </p:spTree>
    <p:extLst>
      <p:ext uri="{BB962C8B-B14F-4D97-AF65-F5344CB8AC3E}">
        <p14:creationId xmlns:p14="http://schemas.microsoft.com/office/powerpoint/2010/main" val="179392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6510B7-448F-4709-8E2D-7360E76E3F2D}"/>
              </a:ext>
            </a:extLst>
          </p:cNvPr>
          <p:cNvSpPr>
            <a:spLocks noGrp="1"/>
          </p:cNvSpPr>
          <p:nvPr>
            <p:ph type="body" sz="quarter" idx="10"/>
          </p:nvPr>
        </p:nvSpPr>
        <p:spPr>
          <a:xfrm>
            <a:off x="812307" y="2793563"/>
            <a:ext cx="8228013" cy="670326"/>
          </a:xfrm>
        </p:spPr>
        <p:txBody>
          <a:bodyPr/>
          <a:lstStyle/>
          <a:p>
            <a:pPr algn="ctr"/>
            <a:r>
              <a:rPr lang="en-IN" dirty="0"/>
              <a:t>First Open API definitions</a:t>
            </a:r>
          </a:p>
        </p:txBody>
      </p:sp>
    </p:spTree>
    <p:extLst>
      <p:ext uri="{BB962C8B-B14F-4D97-AF65-F5344CB8AC3E}">
        <p14:creationId xmlns:p14="http://schemas.microsoft.com/office/powerpoint/2010/main" val="300070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lstStyle/>
          <a:p>
            <a:r>
              <a:rPr lang="en-US" dirty="0"/>
              <a:t>In the “Design-First” approach, write out API design in a human and machine-readable form that all stakeholders can understand, review, and discuss before starting to code.</a:t>
            </a:r>
          </a:p>
          <a:p>
            <a:r>
              <a:rPr lang="en-US" dirty="0"/>
              <a:t>In API design, “Contract-First” is used interchangeably with Design-First, indicating that the API Designer defines the contract of the API before the implementation is coded. </a:t>
            </a:r>
          </a:p>
          <a:p>
            <a:r>
              <a:rPr lang="en-US" dirty="0"/>
              <a:t>Applying the design-first / contact-first methodology to the world of API development results in “API-First” development.</a:t>
            </a:r>
            <a:endParaRPr lang="en-IN" dirty="0"/>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2720503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lstStyle/>
          <a:p>
            <a:r>
              <a:rPr lang="en-US" dirty="0"/>
              <a:t>The basic idea is that you create an API contract before doing a full code implementation. </a:t>
            </a:r>
          </a:p>
          <a:p>
            <a:r>
              <a:rPr lang="en-US" dirty="0"/>
              <a:t>The human-readable API specification becomes the first deliverable, allowing fast feedback from various stakeholders. </a:t>
            </a:r>
          </a:p>
          <a:p>
            <a:r>
              <a:rPr lang="en-US" dirty="0"/>
              <a:t>Once the team determines that the API specification is “good enough”, the skeleton of a full application can be generated. </a:t>
            </a:r>
          </a:p>
          <a:p>
            <a:r>
              <a:rPr lang="en-US" dirty="0"/>
              <a:t>Many different programming languages are supported.</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297540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fontScale="92500" lnSpcReduction="10000"/>
          </a:bodyPr>
          <a:lstStyle/>
          <a:p>
            <a:r>
              <a:rPr lang="en-US" dirty="0"/>
              <a:t>The basic idea is that you create an API contract before doing a full code implementation. </a:t>
            </a:r>
          </a:p>
          <a:p>
            <a:r>
              <a:rPr lang="en-US" dirty="0"/>
              <a:t>The human-readable API specification becomes the first deliverable, allowing fast feedback from various stakeholders. </a:t>
            </a:r>
          </a:p>
          <a:p>
            <a:r>
              <a:rPr lang="en-US" dirty="0"/>
              <a:t>Once the team determines that the API specification is “good enough”, the skeleton of a full application can be generated. </a:t>
            </a:r>
          </a:p>
          <a:p>
            <a:r>
              <a:rPr lang="en-US" dirty="0"/>
              <a:t>Many different programming languages are supported.</a:t>
            </a:r>
          </a:p>
          <a:p>
            <a:r>
              <a:rPr lang="en-US" dirty="0"/>
              <a:t>For example, a full Spring Boot Application including Maven scripts and JSON-to-Java mapping can be generated.</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412422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a:bodyPr>
          <a:lstStyle/>
          <a:p>
            <a:r>
              <a:rPr lang="en-US" dirty="0"/>
              <a:t>The developer codes the business logic implementation in the generated server stub. </a:t>
            </a:r>
          </a:p>
          <a:p>
            <a:r>
              <a:rPr lang="en-US" dirty="0"/>
              <a:t>As the server-side developer is working on their implementation, consumers of the API can generate client-side stubs and start their implementation work.</a:t>
            </a:r>
          </a:p>
          <a:p>
            <a:r>
              <a:rPr lang="en-US" dirty="0"/>
              <a:t>QA teams can use the API spec to get a head start on service testing.</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83526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EE33D3-B725-4102-BB49-CB6AA009B022}"/>
              </a:ext>
            </a:extLst>
          </p:cNvPr>
          <p:cNvSpPr>
            <a:spLocks noGrp="1"/>
          </p:cNvSpPr>
          <p:nvPr>
            <p:ph sz="quarter" idx="12"/>
          </p:nvPr>
        </p:nvSpPr>
        <p:spPr/>
        <p:txBody>
          <a:bodyPr>
            <a:normAutofit lnSpcReduction="10000"/>
          </a:bodyPr>
          <a:lstStyle/>
          <a:p>
            <a:r>
              <a:rPr lang="en-US" dirty="0"/>
              <a:t>The API-First approach has several advantages:</a:t>
            </a:r>
          </a:p>
          <a:p>
            <a:pPr lvl="1"/>
            <a:r>
              <a:rPr lang="en-US" dirty="0"/>
              <a:t>Design-driven development - API designers use the API design to drive development efforts</a:t>
            </a:r>
          </a:p>
          <a:p>
            <a:pPr lvl="1"/>
            <a:r>
              <a:rPr lang="en-US" dirty="0"/>
              <a:t>Parallel work - Multiple stakeholders work in parallel (API designers, API consumers, technical writers, QA)</a:t>
            </a:r>
          </a:p>
          <a:p>
            <a:pPr lvl="1"/>
            <a:r>
              <a:rPr lang="en-US" dirty="0"/>
              <a:t>API Governance - API teams can use a *contract-as-code approach, versioning and publishing their API specifications</a:t>
            </a:r>
          </a:p>
          <a:p>
            <a:pPr lvl="1"/>
            <a:r>
              <a:rPr lang="en-US" dirty="0"/>
              <a:t>Assisting DevOps - DevOps team can use the API design to test the API before Production deployment</a:t>
            </a:r>
          </a:p>
          <a:p>
            <a:pPr lvl="1"/>
            <a:r>
              <a:rPr lang="en-US" dirty="0"/>
              <a:t>Agility in incorporating changes - API design becomes an ongoing and evolving process, well-supported by automated tooling</a:t>
            </a:r>
          </a:p>
        </p:txBody>
      </p:sp>
      <p:sp>
        <p:nvSpPr>
          <p:cNvPr id="3" name="Title 2">
            <a:extLst>
              <a:ext uri="{FF2B5EF4-FFF2-40B4-BE49-F238E27FC236}">
                <a16:creationId xmlns:a16="http://schemas.microsoft.com/office/drawing/2014/main" id="{7A18F5B3-4F8E-4BE7-84F5-1198951B8131}"/>
              </a:ext>
            </a:extLst>
          </p:cNvPr>
          <p:cNvSpPr>
            <a:spLocks noGrp="1"/>
          </p:cNvSpPr>
          <p:nvPr>
            <p:ph type="title"/>
          </p:nvPr>
        </p:nvSpPr>
        <p:spPr/>
        <p:txBody>
          <a:bodyPr/>
          <a:lstStyle/>
          <a:p>
            <a:r>
              <a:rPr lang="en-US" dirty="0"/>
              <a:t>The Design-First and API-First Approach </a:t>
            </a:r>
            <a:endParaRPr lang="en-IN" dirty="0"/>
          </a:p>
        </p:txBody>
      </p:sp>
    </p:spTree>
    <p:extLst>
      <p:ext uri="{BB962C8B-B14F-4D97-AF65-F5344CB8AC3E}">
        <p14:creationId xmlns:p14="http://schemas.microsoft.com/office/powerpoint/2010/main" val="193517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Preparing and hosting API documentation</a:t>
            </a:r>
          </a:p>
          <a:p>
            <a:pPr lvl="1"/>
            <a:r>
              <a:rPr lang="en-US" dirty="0"/>
              <a:t>Designing a web application</a:t>
            </a:r>
          </a:p>
          <a:p>
            <a:pPr lvl="1"/>
            <a:r>
              <a:rPr lang="en-US" dirty="0"/>
              <a:t>Creating an API design using OpenAPI</a:t>
            </a:r>
          </a:p>
          <a:p>
            <a:pPr lvl="1"/>
            <a:r>
              <a:rPr lang="en-US" dirty="0"/>
              <a:t>Building a change workflow around API Design First</a:t>
            </a:r>
          </a:p>
          <a:p>
            <a:pPr lvl="1"/>
            <a:r>
              <a:rPr lang="en-US" dirty="0"/>
              <a:t>Implementing frontend code and reacting to changes</a:t>
            </a:r>
          </a:p>
          <a:p>
            <a:pPr lvl="1"/>
            <a:r>
              <a:rPr lang="en-US" dirty="0"/>
              <a:t>Building a Backend with Swagger </a:t>
            </a:r>
            <a:r>
              <a:rPr lang="en-US" dirty="0" err="1"/>
              <a:t>Codegen</a:t>
            </a:r>
            <a:endParaRPr lang="en-US" dirty="0"/>
          </a:p>
          <a:p>
            <a:pPr lvl="1"/>
            <a:r>
              <a:rPr lang="en-US" dirty="0"/>
              <a:t>Integrating and releasing the web application</a:t>
            </a:r>
          </a:p>
          <a:p>
            <a:pPr lvl="1"/>
            <a:r>
              <a:rPr lang="en-US" dirty="0"/>
              <a:t>The API Design First approach</a:t>
            </a:r>
          </a:p>
        </p:txBody>
      </p:sp>
      <p:sp>
        <p:nvSpPr>
          <p:cNvPr id="3" name="Title 2"/>
          <p:cNvSpPr>
            <a:spLocks noGrp="1"/>
          </p:cNvSpPr>
          <p:nvPr>
            <p:ph type="title"/>
          </p:nvPr>
        </p:nvSpPr>
        <p:spPr/>
        <p:txBody>
          <a:bodyPr/>
          <a:lstStyle/>
          <a:p>
            <a:r>
              <a:rPr lang="en-US" dirty="0"/>
              <a:t>Course Goals / Objectives</a:t>
            </a:r>
          </a:p>
        </p:txBody>
      </p:sp>
    </p:spTree>
    <p:extLst>
      <p:ext uri="{BB962C8B-B14F-4D97-AF65-F5344CB8AC3E}">
        <p14:creationId xmlns:p14="http://schemas.microsoft.com/office/powerpoint/2010/main" val="1538563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77CD3-B1EE-4E13-987F-26344EE31B22}"/>
              </a:ext>
            </a:extLst>
          </p:cNvPr>
          <p:cNvSpPr>
            <a:spLocks noGrp="1"/>
          </p:cNvSpPr>
          <p:nvPr>
            <p:ph sz="quarter" idx="12"/>
          </p:nvPr>
        </p:nvSpPr>
        <p:spPr/>
        <p:txBody>
          <a:bodyPr/>
          <a:lstStyle/>
          <a:p>
            <a:r>
              <a:rPr lang="en-US" dirty="0"/>
              <a:t>There are 7 high-level steps in the API-First workflow:</a:t>
            </a:r>
          </a:p>
          <a:p>
            <a:pPr lvl="1"/>
            <a:r>
              <a:rPr lang="en-US" dirty="0"/>
              <a:t>Create the API specification</a:t>
            </a:r>
          </a:p>
          <a:p>
            <a:pPr lvl="1"/>
            <a:r>
              <a:rPr lang="en-US" dirty="0"/>
              <a:t>Build API specs at-scale within your organization</a:t>
            </a:r>
          </a:p>
          <a:p>
            <a:pPr lvl="1"/>
            <a:r>
              <a:rPr lang="en-US" dirty="0"/>
              <a:t>Collaborate with stakeholders</a:t>
            </a:r>
          </a:p>
          <a:p>
            <a:pPr lvl="1"/>
            <a:r>
              <a:rPr lang="en-US" dirty="0"/>
              <a:t>Version / Share API spec with other teams</a:t>
            </a:r>
          </a:p>
          <a:p>
            <a:pPr lvl="1"/>
            <a:r>
              <a:rPr lang="en-US" dirty="0"/>
              <a:t>Generate Client/Server scaffolding for Spring Boot</a:t>
            </a:r>
          </a:p>
          <a:p>
            <a:pPr lvl="1"/>
            <a:r>
              <a:rPr lang="en-US" dirty="0"/>
              <a:t>Implement business logic</a:t>
            </a:r>
          </a:p>
          <a:p>
            <a:pPr lvl="1"/>
            <a:r>
              <a:rPr lang="en-US" dirty="0"/>
              <a:t>Deploy the microservice</a:t>
            </a:r>
            <a:endParaRPr lang="en-IN" dirty="0"/>
          </a:p>
        </p:txBody>
      </p:sp>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spTree>
    <p:extLst>
      <p:ext uri="{BB962C8B-B14F-4D97-AF65-F5344CB8AC3E}">
        <p14:creationId xmlns:p14="http://schemas.microsoft.com/office/powerpoint/2010/main" val="186859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pic>
        <p:nvPicPr>
          <p:cNvPr id="6146" name="Picture 2" descr="API Dev Flow">
            <a:extLst>
              <a:ext uri="{FF2B5EF4-FFF2-40B4-BE49-F238E27FC236}">
                <a16:creationId xmlns:a16="http://schemas.microsoft.com/office/drawing/2014/main" id="{73BB396B-4F17-4D5A-8347-A9A92741B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69" y="1706178"/>
            <a:ext cx="8205261" cy="45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254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C961EA-A0B4-48F4-B0E7-66BE743693E6}"/>
              </a:ext>
            </a:extLst>
          </p:cNvPr>
          <p:cNvSpPr>
            <a:spLocks noGrp="1"/>
          </p:cNvSpPr>
          <p:nvPr>
            <p:ph sz="quarter" idx="12"/>
          </p:nvPr>
        </p:nvSpPr>
        <p:spPr/>
        <p:txBody>
          <a:bodyPr>
            <a:normAutofit/>
          </a:bodyPr>
          <a:lstStyle/>
          <a:p>
            <a:r>
              <a:rPr lang="en-US" dirty="0"/>
              <a:t>Use the OpenAPI 3.0 specification standard and the YAML format to describe the API.</a:t>
            </a:r>
          </a:p>
          <a:p>
            <a:r>
              <a:rPr lang="en-US" dirty="0"/>
              <a:t>An OpenAPI document has three required sections or objects:</a:t>
            </a:r>
          </a:p>
          <a:p>
            <a:pPr lvl="1"/>
            <a:r>
              <a:rPr lang="en-US" dirty="0" err="1"/>
              <a:t>openapi</a:t>
            </a:r>
            <a:r>
              <a:rPr lang="en-US" dirty="0"/>
              <a:t> - Semantic version number of the OpenAPI Specification version.</a:t>
            </a:r>
          </a:p>
          <a:p>
            <a:pPr lvl="1"/>
            <a:r>
              <a:rPr lang="en-US" dirty="0"/>
              <a:t>info - Metadata about the API.</a:t>
            </a:r>
          </a:p>
          <a:p>
            <a:pPr lvl="1"/>
            <a:r>
              <a:rPr lang="en-US" dirty="0"/>
              <a:t>paths - Available paths and operations for the API.</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867251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C961EA-A0B4-48F4-B0E7-66BE743693E6}"/>
              </a:ext>
            </a:extLst>
          </p:cNvPr>
          <p:cNvSpPr>
            <a:spLocks noGrp="1"/>
          </p:cNvSpPr>
          <p:nvPr>
            <p:ph sz="quarter" idx="12"/>
          </p:nvPr>
        </p:nvSpPr>
        <p:spPr/>
        <p:txBody>
          <a:bodyPr>
            <a:normAutofit/>
          </a:bodyPr>
          <a:lstStyle/>
          <a:p>
            <a:r>
              <a:rPr lang="en-US" dirty="0"/>
              <a:t>The </a:t>
            </a:r>
            <a:r>
              <a:rPr lang="en-US" dirty="0" err="1"/>
              <a:t>openapi</a:t>
            </a:r>
            <a:r>
              <a:rPr lang="en-US" dirty="0"/>
              <a:t> object states the version of the specification used for the document. </a:t>
            </a:r>
          </a:p>
          <a:p>
            <a:r>
              <a:rPr lang="en-US" dirty="0"/>
              <a:t>The version is essential for users to understand how the document is structured, and for any tooling which may ingest the document for purposes of validation, or to create virtual services, among other reasons.</a:t>
            </a:r>
          </a:p>
          <a:p>
            <a:r>
              <a:rPr lang="en-US" dirty="0"/>
              <a:t>The info object provides essential information about the API itself. </a:t>
            </a:r>
          </a:p>
          <a:p>
            <a:r>
              <a:rPr lang="en-US" dirty="0"/>
              <a:t>The title and version are required fields, and we have the option to include additional information such as a description and contact and licensing information.</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63395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pic>
        <p:nvPicPr>
          <p:cNvPr id="7" name="Picture 6">
            <a:extLst>
              <a:ext uri="{FF2B5EF4-FFF2-40B4-BE49-F238E27FC236}">
                <a16:creationId xmlns:a16="http://schemas.microsoft.com/office/drawing/2014/main" id="{2052FFC7-1428-4171-B8BA-57E5333FCA47}"/>
              </a:ext>
            </a:extLst>
          </p:cNvPr>
          <p:cNvPicPr>
            <a:picLocks noChangeAspect="1"/>
          </p:cNvPicPr>
          <p:nvPr/>
        </p:nvPicPr>
        <p:blipFill rotWithShape="1">
          <a:blip r:embed="rId2"/>
          <a:srcRect l="9320" t="39428" r="33398" b="40122"/>
          <a:stretch/>
        </p:blipFill>
        <p:spPr>
          <a:xfrm>
            <a:off x="295361" y="1640271"/>
            <a:ext cx="8553277" cy="1788729"/>
          </a:xfrm>
          <a:prstGeom prst="rect">
            <a:avLst/>
          </a:prstGeom>
        </p:spPr>
      </p:pic>
    </p:spTree>
    <p:extLst>
      <p:ext uri="{BB962C8B-B14F-4D97-AF65-F5344CB8AC3E}">
        <p14:creationId xmlns:p14="http://schemas.microsoft.com/office/powerpoint/2010/main" val="2534757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94F3C-EBA6-49B0-AD3C-6350A289FB81}"/>
              </a:ext>
            </a:extLst>
          </p:cNvPr>
          <p:cNvSpPr>
            <a:spLocks noGrp="1"/>
          </p:cNvSpPr>
          <p:nvPr>
            <p:ph sz="quarter" idx="12"/>
          </p:nvPr>
        </p:nvSpPr>
        <p:spPr/>
        <p:txBody>
          <a:bodyPr/>
          <a:lstStyle/>
          <a:p>
            <a:r>
              <a:rPr lang="en-IN" dirty="0"/>
              <a:t>Paths Object</a:t>
            </a:r>
          </a:p>
          <a:p>
            <a:pPr lvl="1"/>
            <a:r>
              <a:rPr lang="en-US" dirty="0"/>
              <a:t>The paths object is the heart of the API document.</a:t>
            </a:r>
          </a:p>
          <a:p>
            <a:pPr lvl="1"/>
            <a:r>
              <a:rPr lang="en-US" dirty="0"/>
              <a:t>This object details the paths available to interact with the application, what methods are available, and the details of what those interactions include. </a:t>
            </a:r>
          </a:p>
          <a:p>
            <a:pPr lvl="1"/>
            <a:r>
              <a:rPr lang="en-US" dirty="0"/>
              <a:t>This object includes request parameters and expected outcomes</a:t>
            </a:r>
            <a:endParaRPr lang="en-IN" dirty="0"/>
          </a:p>
        </p:txBody>
      </p:sp>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spTree>
    <p:extLst>
      <p:ext uri="{BB962C8B-B14F-4D97-AF65-F5344CB8AC3E}">
        <p14:creationId xmlns:p14="http://schemas.microsoft.com/office/powerpoint/2010/main" val="1078915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9FD3-5190-49BA-A997-330ECC7DB488}"/>
              </a:ext>
            </a:extLst>
          </p:cNvPr>
          <p:cNvSpPr>
            <a:spLocks noGrp="1"/>
          </p:cNvSpPr>
          <p:nvPr>
            <p:ph type="title"/>
          </p:nvPr>
        </p:nvSpPr>
        <p:spPr/>
        <p:txBody>
          <a:bodyPr/>
          <a:lstStyle/>
          <a:p>
            <a:r>
              <a:rPr lang="en-US" dirty="0"/>
              <a:t>Step 1: Create the API Specification</a:t>
            </a:r>
            <a:endParaRPr lang="en-IN" dirty="0"/>
          </a:p>
        </p:txBody>
      </p:sp>
      <p:pic>
        <p:nvPicPr>
          <p:cNvPr id="5" name="Picture 4">
            <a:extLst>
              <a:ext uri="{FF2B5EF4-FFF2-40B4-BE49-F238E27FC236}">
                <a16:creationId xmlns:a16="http://schemas.microsoft.com/office/drawing/2014/main" id="{2DE8033F-CBE2-4FFB-A6E5-2CAFBEB5DE79}"/>
              </a:ext>
            </a:extLst>
          </p:cNvPr>
          <p:cNvPicPr>
            <a:picLocks noChangeAspect="1"/>
          </p:cNvPicPr>
          <p:nvPr/>
        </p:nvPicPr>
        <p:blipFill rotWithShape="1">
          <a:blip r:embed="rId2"/>
          <a:srcRect l="10266" t="27691" r="59029" b="17594"/>
          <a:stretch/>
        </p:blipFill>
        <p:spPr>
          <a:xfrm>
            <a:off x="628020" y="1179285"/>
            <a:ext cx="7867910" cy="5597370"/>
          </a:xfrm>
          <a:prstGeom prst="rect">
            <a:avLst/>
          </a:prstGeom>
        </p:spPr>
      </p:pic>
    </p:spTree>
    <p:extLst>
      <p:ext uri="{BB962C8B-B14F-4D97-AF65-F5344CB8AC3E}">
        <p14:creationId xmlns:p14="http://schemas.microsoft.com/office/powerpoint/2010/main" val="2802179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E363FD-A1D6-4CDC-A3EB-C5F33B590F73}"/>
              </a:ext>
            </a:extLst>
          </p:cNvPr>
          <p:cNvSpPr>
            <a:spLocks noGrp="1"/>
          </p:cNvSpPr>
          <p:nvPr>
            <p:ph sz="quarter" idx="12"/>
          </p:nvPr>
        </p:nvSpPr>
        <p:spPr/>
        <p:txBody>
          <a:bodyPr>
            <a:normAutofit fontScale="92500" lnSpcReduction="10000"/>
          </a:bodyPr>
          <a:lstStyle/>
          <a:p>
            <a:r>
              <a:rPr lang="en-IN" dirty="0"/>
              <a:t>text/plain; charset=utf-8</a:t>
            </a:r>
          </a:p>
          <a:p>
            <a:r>
              <a:rPr lang="en-IN" dirty="0"/>
              <a:t>  application/json</a:t>
            </a:r>
          </a:p>
          <a:p>
            <a:r>
              <a:rPr lang="en-IN" dirty="0"/>
              <a:t>  application/</a:t>
            </a:r>
            <a:r>
              <a:rPr lang="en-IN" dirty="0" err="1"/>
              <a:t>vnd.github+json</a:t>
            </a:r>
            <a:endParaRPr lang="en-IN" dirty="0"/>
          </a:p>
          <a:p>
            <a:r>
              <a:rPr lang="en-IN" dirty="0"/>
              <a:t>  application/vnd.github.v3+json</a:t>
            </a:r>
          </a:p>
          <a:p>
            <a:r>
              <a:rPr lang="en-IN" dirty="0"/>
              <a:t>  application/vnd.github.v3.raw+json</a:t>
            </a:r>
          </a:p>
          <a:p>
            <a:r>
              <a:rPr lang="en-IN" dirty="0"/>
              <a:t>  application/vnd.github.v3.text+json</a:t>
            </a:r>
          </a:p>
          <a:p>
            <a:r>
              <a:rPr lang="en-IN" dirty="0"/>
              <a:t>  application/vnd.github.v3.html+json</a:t>
            </a:r>
          </a:p>
          <a:p>
            <a:r>
              <a:rPr lang="en-IN" dirty="0"/>
              <a:t>  application/vnd.github.v3.full+json</a:t>
            </a:r>
          </a:p>
          <a:p>
            <a:r>
              <a:rPr lang="en-IN" dirty="0"/>
              <a:t>  application/vnd.github.v3.diff</a:t>
            </a:r>
          </a:p>
          <a:p>
            <a:r>
              <a:rPr lang="en-IN" dirty="0"/>
              <a:t>  application/vnd.github.v3.patch</a:t>
            </a:r>
          </a:p>
        </p:txBody>
      </p:sp>
      <p:sp>
        <p:nvSpPr>
          <p:cNvPr id="3" name="Title 2">
            <a:extLst>
              <a:ext uri="{FF2B5EF4-FFF2-40B4-BE49-F238E27FC236}">
                <a16:creationId xmlns:a16="http://schemas.microsoft.com/office/drawing/2014/main" id="{8CACB1F7-B79F-45E6-8BCB-237F776A88E0}"/>
              </a:ext>
            </a:extLst>
          </p:cNvPr>
          <p:cNvSpPr>
            <a:spLocks noGrp="1"/>
          </p:cNvSpPr>
          <p:nvPr>
            <p:ph type="title"/>
          </p:nvPr>
        </p:nvSpPr>
        <p:spPr/>
        <p:txBody>
          <a:bodyPr/>
          <a:lstStyle/>
          <a:p>
            <a:r>
              <a:rPr lang="en-IN" dirty="0"/>
              <a:t>Media Types</a:t>
            </a:r>
          </a:p>
        </p:txBody>
      </p:sp>
    </p:spTree>
    <p:extLst>
      <p:ext uri="{BB962C8B-B14F-4D97-AF65-F5344CB8AC3E}">
        <p14:creationId xmlns:p14="http://schemas.microsoft.com/office/powerpoint/2010/main" val="3681668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2694B-85A7-4230-9BB0-2C0F0A5218CD}"/>
              </a:ext>
            </a:extLst>
          </p:cNvPr>
          <p:cNvSpPr>
            <a:spLocks noGrp="1"/>
          </p:cNvSpPr>
          <p:nvPr>
            <p:ph type="title"/>
          </p:nvPr>
        </p:nvSpPr>
        <p:spPr/>
        <p:txBody>
          <a:bodyPr/>
          <a:lstStyle/>
          <a:p>
            <a:r>
              <a:rPr lang="en-IN" dirty="0"/>
              <a:t>Data Types</a:t>
            </a:r>
          </a:p>
        </p:txBody>
      </p:sp>
      <p:pic>
        <p:nvPicPr>
          <p:cNvPr id="5" name="Picture 4">
            <a:extLst>
              <a:ext uri="{FF2B5EF4-FFF2-40B4-BE49-F238E27FC236}">
                <a16:creationId xmlns:a16="http://schemas.microsoft.com/office/drawing/2014/main" id="{1F1BDF55-D484-4FDF-978A-EECD682DBFFA}"/>
              </a:ext>
            </a:extLst>
          </p:cNvPr>
          <p:cNvPicPr>
            <a:picLocks noChangeAspect="1"/>
          </p:cNvPicPr>
          <p:nvPr/>
        </p:nvPicPr>
        <p:blipFill rotWithShape="1">
          <a:blip r:embed="rId2"/>
          <a:srcRect l="8155" t="29936" r="42233" b="11554"/>
          <a:stretch/>
        </p:blipFill>
        <p:spPr>
          <a:xfrm>
            <a:off x="461035" y="1402549"/>
            <a:ext cx="8205261" cy="5159596"/>
          </a:xfrm>
          <a:prstGeom prst="rect">
            <a:avLst/>
          </a:prstGeom>
        </p:spPr>
      </p:pic>
    </p:spTree>
    <p:extLst>
      <p:ext uri="{BB962C8B-B14F-4D97-AF65-F5344CB8AC3E}">
        <p14:creationId xmlns:p14="http://schemas.microsoft.com/office/powerpoint/2010/main" val="427550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577FF-BC3B-48CE-A179-B2776745390C}"/>
              </a:ext>
            </a:extLst>
          </p:cNvPr>
          <p:cNvSpPr>
            <a:spLocks noGrp="1"/>
          </p:cNvSpPr>
          <p:nvPr>
            <p:ph type="title"/>
          </p:nvPr>
        </p:nvSpPr>
        <p:spPr/>
        <p:txBody>
          <a:bodyPr/>
          <a:lstStyle/>
          <a:p>
            <a:r>
              <a:rPr lang="en-IN" dirty="0" err="1"/>
              <a:t>OpenAPI</a:t>
            </a:r>
            <a:r>
              <a:rPr lang="en-IN" dirty="0"/>
              <a:t> Object</a:t>
            </a:r>
          </a:p>
        </p:txBody>
      </p:sp>
      <p:pic>
        <p:nvPicPr>
          <p:cNvPr id="5" name="Picture 4">
            <a:extLst>
              <a:ext uri="{FF2B5EF4-FFF2-40B4-BE49-F238E27FC236}">
                <a16:creationId xmlns:a16="http://schemas.microsoft.com/office/drawing/2014/main" id="{1DF4A8D7-D505-4DE9-A6EA-EBDDA63A70A3}"/>
              </a:ext>
            </a:extLst>
          </p:cNvPr>
          <p:cNvPicPr>
            <a:picLocks noChangeAspect="1"/>
          </p:cNvPicPr>
          <p:nvPr/>
        </p:nvPicPr>
        <p:blipFill rotWithShape="1">
          <a:blip r:embed="rId2"/>
          <a:srcRect l="6991" t="26138" r="42621" b="19346"/>
          <a:stretch/>
        </p:blipFill>
        <p:spPr>
          <a:xfrm>
            <a:off x="363381" y="1188222"/>
            <a:ext cx="8205261" cy="5008392"/>
          </a:xfrm>
          <a:prstGeom prst="rect">
            <a:avLst/>
          </a:prstGeom>
        </p:spPr>
      </p:pic>
    </p:spTree>
    <p:extLst>
      <p:ext uri="{BB962C8B-B14F-4D97-AF65-F5344CB8AC3E}">
        <p14:creationId xmlns:p14="http://schemas.microsoft.com/office/powerpoint/2010/main" val="4252415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normAutofit fontScale="92500" lnSpcReduction="20000"/>
          </a:bodyPr>
          <a:lstStyle/>
          <a:p>
            <a:r>
              <a:rPr lang="en-US" dirty="0"/>
              <a:t>Swagger is an alternative format to API Blueprint for describing your API that you can use in Apiary. </a:t>
            </a:r>
          </a:p>
          <a:p>
            <a:r>
              <a:rPr lang="en-US" dirty="0"/>
              <a:t>Swagger is </a:t>
            </a:r>
            <a:r>
              <a:rPr lang="en-US" dirty="0" err="1"/>
              <a:t>opensourced</a:t>
            </a:r>
            <a:r>
              <a:rPr lang="en-US" dirty="0"/>
              <a:t> format for describing APIs.</a:t>
            </a:r>
          </a:p>
          <a:p>
            <a:r>
              <a:rPr lang="en-US" dirty="0"/>
              <a:t>Swagger (Open API) is a language-agnostic specification for describing REST APIs. </a:t>
            </a:r>
          </a:p>
          <a:p>
            <a:r>
              <a:rPr lang="en-US" dirty="0"/>
              <a:t>It allows both computers and humans to understand the capabilities of a REST API without direct access to the source code. </a:t>
            </a:r>
          </a:p>
          <a:p>
            <a:r>
              <a:rPr lang="en-US" dirty="0"/>
              <a:t>Its main goals are to:</a:t>
            </a:r>
          </a:p>
          <a:p>
            <a:pPr lvl="1"/>
            <a:r>
              <a:rPr lang="en-US" dirty="0"/>
              <a:t>Minimize the amount of work needed to connect decoupled services.</a:t>
            </a:r>
          </a:p>
          <a:p>
            <a:pPr lvl="1"/>
            <a:r>
              <a:rPr lang="en-US" dirty="0"/>
              <a:t>Reduce the amount of time needed to accurately document a service.</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82570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577FF-BC3B-48CE-A179-B2776745390C}"/>
              </a:ext>
            </a:extLst>
          </p:cNvPr>
          <p:cNvSpPr>
            <a:spLocks noGrp="1"/>
          </p:cNvSpPr>
          <p:nvPr>
            <p:ph type="title"/>
          </p:nvPr>
        </p:nvSpPr>
        <p:spPr/>
        <p:txBody>
          <a:bodyPr/>
          <a:lstStyle/>
          <a:p>
            <a:r>
              <a:rPr lang="en-IN" dirty="0" err="1"/>
              <a:t>OpenAPI</a:t>
            </a:r>
            <a:r>
              <a:rPr lang="en-IN" dirty="0"/>
              <a:t> Object</a:t>
            </a:r>
          </a:p>
        </p:txBody>
      </p:sp>
      <p:pic>
        <p:nvPicPr>
          <p:cNvPr id="4" name="Picture 3">
            <a:extLst>
              <a:ext uri="{FF2B5EF4-FFF2-40B4-BE49-F238E27FC236}">
                <a16:creationId xmlns:a16="http://schemas.microsoft.com/office/drawing/2014/main" id="{ACA5CAD4-8CFB-4B29-B788-6C4EFAE3F288}"/>
              </a:ext>
            </a:extLst>
          </p:cNvPr>
          <p:cNvPicPr>
            <a:picLocks noChangeAspect="1"/>
          </p:cNvPicPr>
          <p:nvPr/>
        </p:nvPicPr>
        <p:blipFill rotWithShape="1">
          <a:blip r:embed="rId2"/>
          <a:srcRect l="7864" t="21823" r="42621" b="35200"/>
          <a:stretch/>
        </p:blipFill>
        <p:spPr>
          <a:xfrm>
            <a:off x="461035" y="1837677"/>
            <a:ext cx="8418816" cy="4110362"/>
          </a:xfrm>
          <a:prstGeom prst="rect">
            <a:avLst/>
          </a:prstGeom>
        </p:spPr>
      </p:pic>
    </p:spTree>
    <p:extLst>
      <p:ext uri="{BB962C8B-B14F-4D97-AF65-F5344CB8AC3E}">
        <p14:creationId xmlns:p14="http://schemas.microsoft.com/office/powerpoint/2010/main" val="2292270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6F2731-8785-433F-9E1F-F4856EA5997A}"/>
              </a:ext>
            </a:extLst>
          </p:cNvPr>
          <p:cNvSpPr>
            <a:spLocks noGrp="1"/>
          </p:cNvSpPr>
          <p:nvPr>
            <p:ph type="title"/>
          </p:nvPr>
        </p:nvSpPr>
        <p:spPr/>
        <p:txBody>
          <a:bodyPr/>
          <a:lstStyle/>
          <a:p>
            <a:r>
              <a:rPr lang="en-IN" dirty="0"/>
              <a:t>Info Object</a:t>
            </a:r>
          </a:p>
        </p:txBody>
      </p:sp>
      <p:pic>
        <p:nvPicPr>
          <p:cNvPr id="5" name="Picture 4">
            <a:extLst>
              <a:ext uri="{FF2B5EF4-FFF2-40B4-BE49-F238E27FC236}">
                <a16:creationId xmlns:a16="http://schemas.microsoft.com/office/drawing/2014/main" id="{510EFBDB-F95E-4728-A405-BDFB69E367E0}"/>
              </a:ext>
            </a:extLst>
          </p:cNvPr>
          <p:cNvPicPr>
            <a:picLocks noChangeAspect="1"/>
          </p:cNvPicPr>
          <p:nvPr/>
        </p:nvPicPr>
        <p:blipFill rotWithShape="1">
          <a:blip r:embed="rId2"/>
          <a:srcRect l="6894" t="25965" r="41942" b="23290"/>
          <a:stretch/>
        </p:blipFill>
        <p:spPr>
          <a:xfrm>
            <a:off x="461035" y="1673319"/>
            <a:ext cx="8203565" cy="4576561"/>
          </a:xfrm>
          <a:prstGeom prst="rect">
            <a:avLst/>
          </a:prstGeom>
        </p:spPr>
      </p:pic>
    </p:spTree>
    <p:extLst>
      <p:ext uri="{BB962C8B-B14F-4D97-AF65-F5344CB8AC3E}">
        <p14:creationId xmlns:p14="http://schemas.microsoft.com/office/powerpoint/2010/main" val="287001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3DE68-7F0B-44BA-8969-EC31EEC5EEF3}"/>
              </a:ext>
            </a:extLst>
          </p:cNvPr>
          <p:cNvSpPr>
            <a:spLocks noGrp="1"/>
          </p:cNvSpPr>
          <p:nvPr>
            <p:ph type="title"/>
          </p:nvPr>
        </p:nvSpPr>
        <p:spPr/>
        <p:txBody>
          <a:bodyPr/>
          <a:lstStyle/>
          <a:p>
            <a:r>
              <a:rPr lang="en-IN" dirty="0"/>
              <a:t>Contact Object</a:t>
            </a:r>
          </a:p>
        </p:txBody>
      </p:sp>
      <p:pic>
        <p:nvPicPr>
          <p:cNvPr id="5" name="Picture 4">
            <a:extLst>
              <a:ext uri="{FF2B5EF4-FFF2-40B4-BE49-F238E27FC236}">
                <a16:creationId xmlns:a16="http://schemas.microsoft.com/office/drawing/2014/main" id="{4224B68C-91E1-467A-81FC-502BBF0759DB}"/>
              </a:ext>
            </a:extLst>
          </p:cNvPr>
          <p:cNvPicPr>
            <a:picLocks noChangeAspect="1"/>
          </p:cNvPicPr>
          <p:nvPr/>
        </p:nvPicPr>
        <p:blipFill rotWithShape="1">
          <a:blip r:embed="rId2"/>
          <a:srcRect l="7379" t="19580" r="41553" b="37616"/>
          <a:stretch/>
        </p:blipFill>
        <p:spPr>
          <a:xfrm>
            <a:off x="461035" y="1669001"/>
            <a:ext cx="8529650" cy="4021585"/>
          </a:xfrm>
          <a:prstGeom prst="rect">
            <a:avLst/>
          </a:prstGeom>
        </p:spPr>
      </p:pic>
    </p:spTree>
    <p:extLst>
      <p:ext uri="{BB962C8B-B14F-4D97-AF65-F5344CB8AC3E}">
        <p14:creationId xmlns:p14="http://schemas.microsoft.com/office/powerpoint/2010/main" val="1030197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BAC069-7F6A-4113-8166-7134F0CD0CF8}"/>
              </a:ext>
            </a:extLst>
          </p:cNvPr>
          <p:cNvSpPr>
            <a:spLocks noGrp="1"/>
          </p:cNvSpPr>
          <p:nvPr>
            <p:ph type="title"/>
          </p:nvPr>
        </p:nvSpPr>
        <p:spPr/>
        <p:txBody>
          <a:bodyPr/>
          <a:lstStyle/>
          <a:p>
            <a:r>
              <a:rPr lang="en-IN" dirty="0"/>
              <a:t>License Object</a:t>
            </a:r>
          </a:p>
        </p:txBody>
      </p:sp>
      <p:pic>
        <p:nvPicPr>
          <p:cNvPr id="5" name="Picture 4">
            <a:extLst>
              <a:ext uri="{FF2B5EF4-FFF2-40B4-BE49-F238E27FC236}">
                <a16:creationId xmlns:a16="http://schemas.microsoft.com/office/drawing/2014/main" id="{0BA61811-A013-498E-A521-105DE33B677D}"/>
              </a:ext>
            </a:extLst>
          </p:cNvPr>
          <p:cNvPicPr>
            <a:picLocks noChangeAspect="1"/>
          </p:cNvPicPr>
          <p:nvPr/>
        </p:nvPicPr>
        <p:blipFill rotWithShape="1">
          <a:blip r:embed="rId2"/>
          <a:srcRect l="7476" t="24239" r="40097" b="50000"/>
          <a:stretch/>
        </p:blipFill>
        <p:spPr>
          <a:xfrm>
            <a:off x="568172" y="2104009"/>
            <a:ext cx="8254892" cy="2281560"/>
          </a:xfrm>
          <a:prstGeom prst="rect">
            <a:avLst/>
          </a:prstGeom>
        </p:spPr>
      </p:pic>
    </p:spTree>
    <p:extLst>
      <p:ext uri="{BB962C8B-B14F-4D97-AF65-F5344CB8AC3E}">
        <p14:creationId xmlns:p14="http://schemas.microsoft.com/office/powerpoint/2010/main" val="701758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4B8AD-241C-4010-A207-BCC04BF850C2}"/>
              </a:ext>
            </a:extLst>
          </p:cNvPr>
          <p:cNvSpPr>
            <a:spLocks noGrp="1"/>
          </p:cNvSpPr>
          <p:nvPr>
            <p:ph sz="quarter" idx="12"/>
          </p:nvPr>
        </p:nvSpPr>
        <p:spPr/>
        <p:txBody>
          <a:bodyPr/>
          <a:lstStyle/>
          <a:p>
            <a:r>
              <a:rPr lang="en-US" dirty="0"/>
              <a:t>We will be designing an API for a record label. </a:t>
            </a:r>
          </a:p>
          <a:p>
            <a:r>
              <a:rPr lang="en-US" dirty="0"/>
              <a:t>Let’s assume that the record label has a database of artists with the following information:</a:t>
            </a:r>
          </a:p>
          <a:p>
            <a:pPr lvl="1"/>
            <a:r>
              <a:rPr lang="en-US" dirty="0"/>
              <a:t>Artist name</a:t>
            </a:r>
          </a:p>
          <a:p>
            <a:pPr lvl="1"/>
            <a:r>
              <a:rPr lang="en-US" dirty="0"/>
              <a:t>Artist genre</a:t>
            </a:r>
          </a:p>
          <a:p>
            <a:pPr lvl="1"/>
            <a:r>
              <a:rPr lang="en-US" dirty="0"/>
              <a:t>Number of albums published under the label</a:t>
            </a:r>
          </a:p>
          <a:p>
            <a:pPr lvl="1"/>
            <a:r>
              <a:rPr lang="en-US" dirty="0"/>
              <a:t>Artist username</a:t>
            </a:r>
          </a:p>
          <a:p>
            <a:r>
              <a:rPr lang="en-US" dirty="0"/>
              <a:t>The API will let consumers obtain the list of artists stored in the database and add a new artist to the database.</a:t>
            </a:r>
            <a:endParaRPr lang="en-IN" dirty="0"/>
          </a:p>
        </p:txBody>
      </p:sp>
      <p:sp>
        <p:nvSpPr>
          <p:cNvPr id="3" name="Title 2">
            <a:extLst>
              <a:ext uri="{FF2B5EF4-FFF2-40B4-BE49-F238E27FC236}">
                <a16:creationId xmlns:a16="http://schemas.microsoft.com/office/drawing/2014/main" id="{03B38DFB-BE61-41F9-8346-32B2EA80DC90}"/>
              </a:ext>
            </a:extLst>
          </p:cNvPr>
          <p:cNvSpPr>
            <a:spLocks noGrp="1"/>
          </p:cNvSpPr>
          <p:nvPr>
            <p:ph type="title"/>
          </p:nvPr>
        </p:nvSpPr>
        <p:spPr/>
        <p:txBody>
          <a:bodyPr/>
          <a:lstStyle/>
          <a:p>
            <a:r>
              <a:rPr lang="en-IN" dirty="0"/>
              <a:t>Create an API</a:t>
            </a:r>
          </a:p>
        </p:txBody>
      </p:sp>
    </p:spTree>
    <p:extLst>
      <p:ext uri="{BB962C8B-B14F-4D97-AF65-F5344CB8AC3E}">
        <p14:creationId xmlns:p14="http://schemas.microsoft.com/office/powerpoint/2010/main" val="1588538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A4B8AD-241C-4010-A207-BCC04BF850C2}"/>
              </a:ext>
            </a:extLst>
          </p:cNvPr>
          <p:cNvSpPr>
            <a:spLocks noGrp="1"/>
          </p:cNvSpPr>
          <p:nvPr>
            <p:ph sz="quarter" idx="12"/>
          </p:nvPr>
        </p:nvSpPr>
        <p:spPr/>
        <p:txBody>
          <a:bodyPr>
            <a:normAutofit fontScale="92500" lnSpcReduction="10000"/>
          </a:bodyPr>
          <a:lstStyle/>
          <a:p>
            <a:r>
              <a:rPr lang="en-US" dirty="0"/>
              <a:t>An API defined using the OpenAPI Specification can be divided into 3 main sections –</a:t>
            </a:r>
          </a:p>
          <a:p>
            <a:r>
              <a:rPr lang="en-US" dirty="0"/>
              <a:t>Meta information</a:t>
            </a:r>
          </a:p>
          <a:p>
            <a:r>
              <a:rPr lang="en-US" dirty="0"/>
              <a:t>Path items (endpoints):</a:t>
            </a:r>
          </a:p>
          <a:p>
            <a:pPr lvl="1"/>
            <a:r>
              <a:rPr lang="en-US" dirty="0"/>
              <a:t>Parameters</a:t>
            </a:r>
          </a:p>
          <a:p>
            <a:pPr lvl="1"/>
            <a:r>
              <a:rPr lang="en-US" dirty="0"/>
              <a:t>Request bodies</a:t>
            </a:r>
          </a:p>
          <a:p>
            <a:pPr lvl="1"/>
            <a:r>
              <a:rPr lang="en-US" dirty="0"/>
              <a:t>Responses</a:t>
            </a:r>
          </a:p>
          <a:p>
            <a:r>
              <a:rPr lang="en-US" dirty="0"/>
              <a:t>Reusable components:</a:t>
            </a:r>
          </a:p>
          <a:p>
            <a:pPr lvl="1"/>
            <a:r>
              <a:rPr lang="en-US" dirty="0"/>
              <a:t>Schemas (data models)</a:t>
            </a:r>
          </a:p>
          <a:p>
            <a:pPr lvl="1"/>
            <a:r>
              <a:rPr lang="en-US" dirty="0"/>
              <a:t>Parameters</a:t>
            </a:r>
          </a:p>
          <a:p>
            <a:pPr lvl="1"/>
            <a:r>
              <a:rPr lang="en-US" dirty="0"/>
              <a:t>Responses</a:t>
            </a:r>
          </a:p>
          <a:p>
            <a:pPr lvl="1"/>
            <a:r>
              <a:rPr lang="en-US" dirty="0"/>
              <a:t>Other components</a:t>
            </a:r>
            <a:endParaRPr lang="en-IN" dirty="0"/>
          </a:p>
        </p:txBody>
      </p:sp>
      <p:sp>
        <p:nvSpPr>
          <p:cNvPr id="3" name="Title 2">
            <a:extLst>
              <a:ext uri="{FF2B5EF4-FFF2-40B4-BE49-F238E27FC236}">
                <a16:creationId xmlns:a16="http://schemas.microsoft.com/office/drawing/2014/main" id="{03B38DFB-BE61-41F9-8346-32B2EA80DC90}"/>
              </a:ext>
            </a:extLst>
          </p:cNvPr>
          <p:cNvSpPr>
            <a:spLocks noGrp="1"/>
          </p:cNvSpPr>
          <p:nvPr>
            <p:ph type="title"/>
          </p:nvPr>
        </p:nvSpPr>
        <p:spPr/>
        <p:txBody>
          <a:bodyPr/>
          <a:lstStyle/>
          <a:p>
            <a:r>
              <a:rPr lang="en-IN" dirty="0"/>
              <a:t>Create an API</a:t>
            </a:r>
          </a:p>
        </p:txBody>
      </p:sp>
    </p:spTree>
    <p:extLst>
      <p:ext uri="{BB962C8B-B14F-4D97-AF65-F5344CB8AC3E}">
        <p14:creationId xmlns:p14="http://schemas.microsoft.com/office/powerpoint/2010/main" val="2745467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696CB-EB98-48DF-A09C-AF497830E3F2}"/>
              </a:ext>
            </a:extLst>
          </p:cNvPr>
          <p:cNvSpPr>
            <a:spLocks noGrp="1"/>
          </p:cNvSpPr>
          <p:nvPr>
            <p:ph type="title"/>
          </p:nvPr>
        </p:nvSpPr>
        <p:spPr/>
        <p:txBody>
          <a:bodyPr/>
          <a:lstStyle/>
          <a:p>
            <a:r>
              <a:rPr lang="en-IN" dirty="0"/>
              <a:t>Meta information</a:t>
            </a:r>
          </a:p>
        </p:txBody>
      </p:sp>
      <p:pic>
        <p:nvPicPr>
          <p:cNvPr id="5" name="Picture 4">
            <a:extLst>
              <a:ext uri="{FF2B5EF4-FFF2-40B4-BE49-F238E27FC236}">
                <a16:creationId xmlns:a16="http://schemas.microsoft.com/office/drawing/2014/main" id="{C508400D-E86F-4999-9A60-5CF2C5442FEC}"/>
              </a:ext>
            </a:extLst>
          </p:cNvPr>
          <p:cNvPicPr>
            <a:picLocks noChangeAspect="1"/>
          </p:cNvPicPr>
          <p:nvPr/>
        </p:nvPicPr>
        <p:blipFill rotWithShape="1">
          <a:blip r:embed="rId2"/>
          <a:srcRect l="29805" t="26655" r="22136" b="29676"/>
          <a:stretch/>
        </p:blipFill>
        <p:spPr>
          <a:xfrm>
            <a:off x="546963" y="1713388"/>
            <a:ext cx="8205261" cy="4438365"/>
          </a:xfrm>
          <a:prstGeom prst="rect">
            <a:avLst/>
          </a:prstGeom>
        </p:spPr>
      </p:pic>
    </p:spTree>
    <p:extLst>
      <p:ext uri="{BB962C8B-B14F-4D97-AF65-F5344CB8AC3E}">
        <p14:creationId xmlns:p14="http://schemas.microsoft.com/office/powerpoint/2010/main" val="2426864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24D50-7527-4749-9361-58381B8AF96A}"/>
              </a:ext>
            </a:extLst>
          </p:cNvPr>
          <p:cNvSpPr>
            <a:spLocks noGrp="1"/>
          </p:cNvSpPr>
          <p:nvPr>
            <p:ph sz="quarter" idx="12"/>
          </p:nvPr>
        </p:nvSpPr>
        <p:spPr>
          <a:xfrm>
            <a:off x="457201" y="1381125"/>
            <a:ext cx="8228012" cy="4948654"/>
          </a:xfrm>
        </p:spPr>
        <p:txBody>
          <a:bodyPr>
            <a:normAutofit fontScale="92500"/>
          </a:bodyPr>
          <a:lstStyle/>
          <a:p>
            <a:r>
              <a:rPr lang="en-US" dirty="0"/>
              <a:t>Each API definition starts with the version of the OpenAPI Specification that this definition uses. </a:t>
            </a:r>
          </a:p>
          <a:p>
            <a:r>
              <a:rPr lang="en-US" dirty="0"/>
              <a:t>In our example, it is </a:t>
            </a:r>
            <a:r>
              <a:rPr lang="en-US" dirty="0" err="1"/>
              <a:t>openapi</a:t>
            </a:r>
            <a:r>
              <a:rPr lang="en-US" dirty="0"/>
              <a:t>: 3.0.0. </a:t>
            </a:r>
          </a:p>
          <a:p>
            <a:r>
              <a:rPr lang="en-US" dirty="0"/>
              <a:t>The info object contains the API title and version, which are required, and an optional description.</a:t>
            </a:r>
          </a:p>
          <a:p>
            <a:r>
              <a:rPr lang="en-US" dirty="0"/>
              <a:t>The servers array specifies one or more server URLs for API calls. </a:t>
            </a:r>
          </a:p>
          <a:p>
            <a:r>
              <a:rPr lang="en-US" dirty="0"/>
              <a:t>The API endpoint paths are appended to the server URL.</a:t>
            </a:r>
          </a:p>
          <a:p>
            <a:r>
              <a:rPr lang="en-US" dirty="0"/>
              <a:t>Some APIs have a single server, others may have multiple servers, such as production and sandbox. </a:t>
            </a:r>
          </a:p>
          <a:p>
            <a:r>
              <a:rPr lang="en-US" dirty="0"/>
              <a:t>In our example, the server URL is https://example.io/v1.</a:t>
            </a:r>
            <a:endParaRPr lang="en-IN" dirty="0"/>
          </a:p>
        </p:txBody>
      </p:sp>
      <p:sp>
        <p:nvSpPr>
          <p:cNvPr id="3" name="Title 2">
            <a:extLst>
              <a:ext uri="{FF2B5EF4-FFF2-40B4-BE49-F238E27FC236}">
                <a16:creationId xmlns:a16="http://schemas.microsoft.com/office/drawing/2014/main" id="{E9B696CB-EB98-48DF-A09C-AF497830E3F2}"/>
              </a:ext>
            </a:extLst>
          </p:cNvPr>
          <p:cNvSpPr>
            <a:spLocks noGrp="1"/>
          </p:cNvSpPr>
          <p:nvPr>
            <p:ph type="title"/>
          </p:nvPr>
        </p:nvSpPr>
        <p:spPr/>
        <p:txBody>
          <a:bodyPr/>
          <a:lstStyle/>
          <a:p>
            <a:r>
              <a:rPr lang="en-IN" dirty="0"/>
              <a:t>Meta information</a:t>
            </a:r>
          </a:p>
        </p:txBody>
      </p:sp>
    </p:spTree>
    <p:extLst>
      <p:ext uri="{BB962C8B-B14F-4D97-AF65-F5344CB8AC3E}">
        <p14:creationId xmlns:p14="http://schemas.microsoft.com/office/powerpoint/2010/main" val="1581869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43F8AF-61C1-4333-B26E-F66C66F16213}"/>
              </a:ext>
            </a:extLst>
          </p:cNvPr>
          <p:cNvSpPr>
            <a:spLocks noGrp="1"/>
          </p:cNvSpPr>
          <p:nvPr>
            <p:ph sz="quarter" idx="12"/>
          </p:nvPr>
        </p:nvSpPr>
        <p:spPr/>
        <p:txBody>
          <a:bodyPr/>
          <a:lstStyle/>
          <a:p>
            <a:r>
              <a:rPr lang="en-US" dirty="0"/>
              <a:t>The path items are the endpoints of your API under which you can specify HTTP verbs for manipulating the resources in the desired manner. </a:t>
            </a:r>
          </a:p>
          <a:p>
            <a:r>
              <a:rPr lang="en-US" dirty="0"/>
              <a:t>These endpoints are relative to the server URL, which in our example is https://example.io/v1.</a:t>
            </a:r>
          </a:p>
          <a:p>
            <a:r>
              <a:rPr lang="en-US" dirty="0"/>
              <a:t>We will define the /artists endpoint and the GET method for this endpoint. </a:t>
            </a:r>
          </a:p>
          <a:p>
            <a:r>
              <a:rPr lang="en-US" dirty="0"/>
              <a:t>So, a client will use GET https://example.io/v1/artists to get a list of artists.</a:t>
            </a:r>
            <a:endParaRPr lang="en-IN" dirty="0"/>
          </a:p>
        </p:txBody>
      </p:sp>
      <p:sp>
        <p:nvSpPr>
          <p:cNvPr id="3" name="Title 2">
            <a:extLst>
              <a:ext uri="{FF2B5EF4-FFF2-40B4-BE49-F238E27FC236}">
                <a16:creationId xmlns:a16="http://schemas.microsoft.com/office/drawing/2014/main" id="{1E284E72-BF0C-431B-B6CE-30DFF1A87A2F}"/>
              </a:ext>
            </a:extLst>
          </p:cNvPr>
          <p:cNvSpPr>
            <a:spLocks noGrp="1"/>
          </p:cNvSpPr>
          <p:nvPr>
            <p:ph type="title"/>
          </p:nvPr>
        </p:nvSpPr>
        <p:spPr/>
        <p:txBody>
          <a:bodyPr/>
          <a:lstStyle/>
          <a:p>
            <a:r>
              <a:rPr lang="en-IN" dirty="0"/>
              <a:t>Path items</a:t>
            </a:r>
          </a:p>
        </p:txBody>
      </p:sp>
    </p:spTree>
    <p:extLst>
      <p:ext uri="{BB962C8B-B14F-4D97-AF65-F5344CB8AC3E}">
        <p14:creationId xmlns:p14="http://schemas.microsoft.com/office/powerpoint/2010/main" val="4018772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284E72-BF0C-431B-B6CE-30DFF1A87A2F}"/>
              </a:ext>
            </a:extLst>
          </p:cNvPr>
          <p:cNvSpPr>
            <a:spLocks noGrp="1"/>
          </p:cNvSpPr>
          <p:nvPr>
            <p:ph type="title"/>
          </p:nvPr>
        </p:nvSpPr>
        <p:spPr/>
        <p:txBody>
          <a:bodyPr/>
          <a:lstStyle/>
          <a:p>
            <a:r>
              <a:rPr lang="en-IN" dirty="0"/>
              <a:t>Path items</a:t>
            </a:r>
          </a:p>
        </p:txBody>
      </p:sp>
      <p:pic>
        <p:nvPicPr>
          <p:cNvPr id="7" name="Picture 6">
            <a:extLst>
              <a:ext uri="{FF2B5EF4-FFF2-40B4-BE49-F238E27FC236}">
                <a16:creationId xmlns:a16="http://schemas.microsoft.com/office/drawing/2014/main" id="{66A40C0B-6370-42DC-B358-315937FD5681}"/>
              </a:ext>
            </a:extLst>
          </p:cNvPr>
          <p:cNvPicPr>
            <a:picLocks noChangeAspect="1"/>
          </p:cNvPicPr>
          <p:nvPr/>
        </p:nvPicPr>
        <p:blipFill rotWithShape="1">
          <a:blip r:embed="rId2"/>
          <a:srcRect l="29515" t="22341" r="22136" b="25706"/>
          <a:stretch/>
        </p:blipFill>
        <p:spPr>
          <a:xfrm>
            <a:off x="576549" y="1393793"/>
            <a:ext cx="8195883" cy="4953740"/>
          </a:xfrm>
          <a:prstGeom prst="rect">
            <a:avLst/>
          </a:prstGeom>
        </p:spPr>
      </p:pic>
    </p:spTree>
    <p:extLst>
      <p:ext uri="{BB962C8B-B14F-4D97-AF65-F5344CB8AC3E}">
        <p14:creationId xmlns:p14="http://schemas.microsoft.com/office/powerpoint/2010/main" val="345939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lstStyle/>
          <a:p>
            <a:r>
              <a:rPr lang="en-US" dirty="0"/>
              <a:t>Swagger is the tooling ecosystem for developing APIs with the Open API Specification (OAS). </a:t>
            </a:r>
          </a:p>
          <a:p>
            <a:r>
              <a:rPr lang="en-US" dirty="0"/>
              <a:t>Swagger consists of both open source as well as professional tools, catering to almost every need and use case. </a:t>
            </a:r>
          </a:p>
          <a:p>
            <a:r>
              <a:rPr lang="en-US" dirty="0"/>
              <a:t>Swagger used to consist of the specification and a large ecosystem of tools to implement the specification. </a:t>
            </a:r>
          </a:p>
          <a:p>
            <a:r>
              <a:rPr lang="en-US" dirty="0"/>
              <a:t>These tools include everything from front-end user interfaces, low-level code libraries and commercial API management solutions</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29936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63AF7-C0E8-4AF6-B7CC-EDFC55209DA0}"/>
              </a:ext>
            </a:extLst>
          </p:cNvPr>
          <p:cNvSpPr>
            <a:spLocks noGrp="1"/>
          </p:cNvSpPr>
          <p:nvPr>
            <p:ph sz="quarter" idx="12"/>
          </p:nvPr>
        </p:nvSpPr>
        <p:spPr>
          <a:xfrm>
            <a:off x="457201" y="1381125"/>
            <a:ext cx="8228012" cy="5170595"/>
          </a:xfrm>
        </p:spPr>
        <p:txBody>
          <a:bodyPr>
            <a:normAutofit fontScale="85000" lnSpcReduction="20000"/>
          </a:bodyPr>
          <a:lstStyle/>
          <a:p>
            <a:r>
              <a:rPr lang="en-US" dirty="0"/>
              <a:t>The GET method, under the artists endpoint, lets the consumer of the API obtain the details of a list of artists from the https://example.io/v1 database.</a:t>
            </a:r>
          </a:p>
          <a:p>
            <a:r>
              <a:rPr lang="en-US" dirty="0"/>
              <a:t>Every response would need at least one HTTP status code to describe the kind of responses a consumer is likely to expect. </a:t>
            </a:r>
          </a:p>
          <a:p>
            <a:r>
              <a:rPr lang="en-US" dirty="0"/>
              <a:t>The description gives details on what the responses of the API would be. </a:t>
            </a:r>
          </a:p>
          <a:p>
            <a:r>
              <a:rPr lang="en-US" dirty="0"/>
              <a:t>In our sample code, we have specified 200, which is a successful client request, while 400 is an unsuccessful request.</a:t>
            </a:r>
          </a:p>
          <a:p>
            <a:r>
              <a:rPr lang="en-US" dirty="0"/>
              <a:t>You can find more information about HTTP status codes here. </a:t>
            </a:r>
          </a:p>
          <a:p>
            <a:r>
              <a:rPr lang="en-US" dirty="0"/>
              <a:t>A successful response will return the artist name, genre, username and albums recorded. </a:t>
            </a:r>
          </a:p>
          <a:p>
            <a:r>
              <a:rPr lang="en-US" dirty="0"/>
              <a:t>An unsuccessful request is described under the 400 HTTP code, with a corresponding error message detailing why the response is invalid.</a:t>
            </a:r>
            <a:endParaRPr lang="en-IN" dirty="0"/>
          </a:p>
        </p:txBody>
      </p:sp>
      <p:sp>
        <p:nvSpPr>
          <p:cNvPr id="3" name="Title 2">
            <a:extLst>
              <a:ext uri="{FF2B5EF4-FFF2-40B4-BE49-F238E27FC236}">
                <a16:creationId xmlns:a16="http://schemas.microsoft.com/office/drawing/2014/main" id="{BD8D1A6F-927C-46F6-88CD-9E6C7D0116F2}"/>
              </a:ext>
            </a:extLst>
          </p:cNvPr>
          <p:cNvSpPr>
            <a:spLocks noGrp="1"/>
          </p:cNvSpPr>
          <p:nvPr>
            <p:ph type="title"/>
          </p:nvPr>
        </p:nvSpPr>
        <p:spPr/>
        <p:txBody>
          <a:bodyPr/>
          <a:lstStyle/>
          <a:p>
            <a:r>
              <a:rPr lang="en-IN" dirty="0"/>
              <a:t>Responses</a:t>
            </a:r>
          </a:p>
        </p:txBody>
      </p:sp>
    </p:spTree>
    <p:extLst>
      <p:ext uri="{BB962C8B-B14F-4D97-AF65-F5344CB8AC3E}">
        <p14:creationId xmlns:p14="http://schemas.microsoft.com/office/powerpoint/2010/main" val="3781576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F2F7B-0052-451C-8DD8-9237E55C50BB}"/>
              </a:ext>
            </a:extLst>
          </p:cNvPr>
          <p:cNvSpPr>
            <a:spLocks noGrp="1"/>
          </p:cNvSpPr>
          <p:nvPr>
            <p:ph type="title"/>
          </p:nvPr>
        </p:nvSpPr>
        <p:spPr/>
        <p:txBody>
          <a:bodyPr/>
          <a:lstStyle/>
          <a:p>
            <a:r>
              <a:rPr lang="en-IN" dirty="0"/>
              <a:t>Responses</a:t>
            </a:r>
          </a:p>
        </p:txBody>
      </p:sp>
      <p:pic>
        <p:nvPicPr>
          <p:cNvPr id="5" name="Picture 4">
            <a:extLst>
              <a:ext uri="{FF2B5EF4-FFF2-40B4-BE49-F238E27FC236}">
                <a16:creationId xmlns:a16="http://schemas.microsoft.com/office/drawing/2014/main" id="{07A006E4-CAA8-4DAE-81E7-77D16C779278}"/>
              </a:ext>
            </a:extLst>
          </p:cNvPr>
          <p:cNvPicPr>
            <a:picLocks noChangeAspect="1"/>
          </p:cNvPicPr>
          <p:nvPr/>
        </p:nvPicPr>
        <p:blipFill rotWithShape="1">
          <a:blip r:embed="rId2"/>
          <a:srcRect l="29223" t="22859" r="22719" b="6203"/>
          <a:stretch/>
        </p:blipFill>
        <p:spPr>
          <a:xfrm>
            <a:off x="994297" y="1284819"/>
            <a:ext cx="6507333" cy="5403059"/>
          </a:xfrm>
          <a:prstGeom prst="rect">
            <a:avLst/>
          </a:prstGeom>
        </p:spPr>
      </p:pic>
    </p:spTree>
    <p:extLst>
      <p:ext uri="{BB962C8B-B14F-4D97-AF65-F5344CB8AC3E}">
        <p14:creationId xmlns:p14="http://schemas.microsoft.com/office/powerpoint/2010/main" val="317287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EF2F7B-0052-451C-8DD8-9237E55C50BB}"/>
              </a:ext>
            </a:extLst>
          </p:cNvPr>
          <p:cNvSpPr>
            <a:spLocks noGrp="1"/>
          </p:cNvSpPr>
          <p:nvPr>
            <p:ph type="title"/>
          </p:nvPr>
        </p:nvSpPr>
        <p:spPr/>
        <p:txBody>
          <a:bodyPr/>
          <a:lstStyle/>
          <a:p>
            <a:r>
              <a:rPr lang="en-IN" dirty="0"/>
              <a:t>Responses</a:t>
            </a:r>
          </a:p>
        </p:txBody>
      </p:sp>
      <p:pic>
        <p:nvPicPr>
          <p:cNvPr id="4" name="Picture 3">
            <a:extLst>
              <a:ext uri="{FF2B5EF4-FFF2-40B4-BE49-F238E27FC236}">
                <a16:creationId xmlns:a16="http://schemas.microsoft.com/office/drawing/2014/main" id="{FFFC29B4-E226-40B7-BB04-70572CF95360}"/>
              </a:ext>
            </a:extLst>
          </p:cNvPr>
          <p:cNvPicPr>
            <a:picLocks noChangeAspect="1"/>
          </p:cNvPicPr>
          <p:nvPr/>
        </p:nvPicPr>
        <p:blipFill rotWithShape="1">
          <a:blip r:embed="rId2"/>
          <a:srcRect l="29417" t="17508" r="22428" b="35890"/>
          <a:stretch/>
        </p:blipFill>
        <p:spPr>
          <a:xfrm>
            <a:off x="461035" y="1429304"/>
            <a:ext cx="8496782" cy="4740677"/>
          </a:xfrm>
          <a:prstGeom prst="rect">
            <a:avLst/>
          </a:prstGeom>
        </p:spPr>
      </p:pic>
    </p:spTree>
    <p:extLst>
      <p:ext uri="{BB962C8B-B14F-4D97-AF65-F5344CB8AC3E}">
        <p14:creationId xmlns:p14="http://schemas.microsoft.com/office/powerpoint/2010/main" val="1657640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019739-736B-4A7F-8832-9A3F211A013D}"/>
              </a:ext>
            </a:extLst>
          </p:cNvPr>
          <p:cNvSpPr>
            <a:spLocks noGrp="1"/>
          </p:cNvSpPr>
          <p:nvPr>
            <p:ph type="title"/>
          </p:nvPr>
        </p:nvSpPr>
        <p:spPr/>
        <p:txBody>
          <a:bodyPr/>
          <a:lstStyle/>
          <a:p>
            <a:r>
              <a:rPr lang="en-IN" dirty="0"/>
              <a:t>Open API Editor</a:t>
            </a:r>
          </a:p>
        </p:txBody>
      </p:sp>
      <p:pic>
        <p:nvPicPr>
          <p:cNvPr id="7" name="Picture 6">
            <a:extLst>
              <a:ext uri="{FF2B5EF4-FFF2-40B4-BE49-F238E27FC236}">
                <a16:creationId xmlns:a16="http://schemas.microsoft.com/office/drawing/2014/main" id="{BB1440B9-3473-4917-BD05-2A799515D3BD}"/>
              </a:ext>
            </a:extLst>
          </p:cNvPr>
          <p:cNvPicPr>
            <a:picLocks noChangeAspect="1"/>
          </p:cNvPicPr>
          <p:nvPr/>
        </p:nvPicPr>
        <p:blipFill>
          <a:blip r:embed="rId2"/>
          <a:stretch>
            <a:fillRect/>
          </a:stretch>
        </p:blipFill>
        <p:spPr>
          <a:xfrm>
            <a:off x="-8335" y="1416543"/>
            <a:ext cx="9144000" cy="5143500"/>
          </a:xfrm>
          <a:prstGeom prst="rect">
            <a:avLst/>
          </a:prstGeom>
        </p:spPr>
      </p:pic>
    </p:spTree>
    <p:extLst>
      <p:ext uri="{BB962C8B-B14F-4D97-AF65-F5344CB8AC3E}">
        <p14:creationId xmlns:p14="http://schemas.microsoft.com/office/powerpoint/2010/main" val="3289326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5A4AF7-A8E2-4F55-B2B1-2F01A07EFAAC}"/>
              </a:ext>
            </a:extLst>
          </p:cNvPr>
          <p:cNvSpPr>
            <a:spLocks noGrp="1"/>
          </p:cNvSpPr>
          <p:nvPr>
            <p:ph sz="quarter" idx="12"/>
          </p:nvPr>
        </p:nvSpPr>
        <p:spPr/>
        <p:txBody>
          <a:bodyPr/>
          <a:lstStyle/>
          <a:p>
            <a:r>
              <a:rPr lang="en-IN" dirty="0"/>
              <a:t>Stoplight Studio - </a:t>
            </a:r>
            <a:r>
              <a:rPr lang="en-US" dirty="0"/>
              <a:t>a free OpenAPI editor, to easily write API descriptions without memorizing syntax.</a:t>
            </a:r>
          </a:p>
          <a:p>
            <a:r>
              <a:rPr lang="en-US" dirty="0"/>
              <a:t>Spectral an automated validation tool, helps maintain API consistency and style with customizable OpenAPI linting.</a:t>
            </a:r>
          </a:p>
          <a:p>
            <a:r>
              <a:rPr lang="en-US" dirty="0"/>
              <a:t>Prism a mock server generator, which builds upon your OpenAPI definition to prototype or run integration tests.</a:t>
            </a:r>
            <a:endParaRPr lang="en-IN" dirty="0"/>
          </a:p>
        </p:txBody>
      </p:sp>
      <p:sp>
        <p:nvSpPr>
          <p:cNvPr id="3" name="Title 2">
            <a:extLst>
              <a:ext uri="{FF2B5EF4-FFF2-40B4-BE49-F238E27FC236}">
                <a16:creationId xmlns:a16="http://schemas.microsoft.com/office/drawing/2014/main" id="{061CFAD6-0875-4431-B60A-20651407359A}"/>
              </a:ext>
            </a:extLst>
          </p:cNvPr>
          <p:cNvSpPr>
            <a:spLocks noGrp="1"/>
          </p:cNvSpPr>
          <p:nvPr>
            <p:ph type="title"/>
          </p:nvPr>
        </p:nvSpPr>
        <p:spPr/>
        <p:txBody>
          <a:bodyPr/>
          <a:lstStyle/>
          <a:p>
            <a:r>
              <a:rPr lang="en-US" dirty="0"/>
              <a:t>What OpenAPI Tools Are Available?</a:t>
            </a:r>
            <a:endParaRPr lang="en-IN" dirty="0"/>
          </a:p>
        </p:txBody>
      </p:sp>
    </p:spTree>
    <p:extLst>
      <p:ext uri="{BB962C8B-B14F-4D97-AF65-F5344CB8AC3E}">
        <p14:creationId xmlns:p14="http://schemas.microsoft.com/office/powerpoint/2010/main" val="1473141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6D677A-0000-462C-9865-F59391030520}"/>
              </a:ext>
            </a:extLst>
          </p:cNvPr>
          <p:cNvSpPr>
            <a:spLocks noGrp="1"/>
          </p:cNvSpPr>
          <p:nvPr>
            <p:ph sz="quarter" idx="12"/>
          </p:nvPr>
        </p:nvSpPr>
        <p:spPr>
          <a:xfrm>
            <a:off x="457201" y="1381125"/>
            <a:ext cx="8228012" cy="625228"/>
          </a:xfrm>
        </p:spPr>
        <p:txBody>
          <a:bodyPr/>
          <a:lstStyle/>
          <a:p>
            <a:r>
              <a:rPr lang="en-IN" dirty="0"/>
              <a:t>https://veb-consulting.stoplight.io/welcome/account</a:t>
            </a:r>
          </a:p>
        </p:txBody>
      </p:sp>
      <p:sp>
        <p:nvSpPr>
          <p:cNvPr id="3" name="Title 2">
            <a:extLst>
              <a:ext uri="{FF2B5EF4-FFF2-40B4-BE49-F238E27FC236}">
                <a16:creationId xmlns:a16="http://schemas.microsoft.com/office/drawing/2014/main" id="{C003F4C7-F441-4FE5-923A-53B5D39A15A4}"/>
              </a:ext>
            </a:extLst>
          </p:cNvPr>
          <p:cNvSpPr>
            <a:spLocks noGrp="1"/>
          </p:cNvSpPr>
          <p:nvPr>
            <p:ph type="title"/>
          </p:nvPr>
        </p:nvSpPr>
        <p:spPr/>
        <p:txBody>
          <a:bodyPr/>
          <a:lstStyle/>
          <a:p>
            <a:r>
              <a:rPr lang="en-IN" dirty="0"/>
              <a:t>Stoplight</a:t>
            </a:r>
          </a:p>
        </p:txBody>
      </p:sp>
      <p:pic>
        <p:nvPicPr>
          <p:cNvPr id="6" name="Picture 5">
            <a:extLst>
              <a:ext uri="{FF2B5EF4-FFF2-40B4-BE49-F238E27FC236}">
                <a16:creationId xmlns:a16="http://schemas.microsoft.com/office/drawing/2014/main" id="{FF3CEEB6-A7AD-4BE3-8FB7-D99C7FE247E4}"/>
              </a:ext>
            </a:extLst>
          </p:cNvPr>
          <p:cNvPicPr>
            <a:picLocks noChangeAspect="1"/>
          </p:cNvPicPr>
          <p:nvPr/>
        </p:nvPicPr>
        <p:blipFill rotWithShape="1">
          <a:blip r:embed="rId2"/>
          <a:srcRect l="16020" t="17681" r="17281" b="10186"/>
          <a:stretch/>
        </p:blipFill>
        <p:spPr>
          <a:xfrm>
            <a:off x="1358284" y="2219417"/>
            <a:ext cx="6098959" cy="3710219"/>
          </a:xfrm>
          <a:prstGeom prst="rect">
            <a:avLst/>
          </a:prstGeom>
        </p:spPr>
      </p:pic>
    </p:spTree>
    <p:extLst>
      <p:ext uri="{BB962C8B-B14F-4D97-AF65-F5344CB8AC3E}">
        <p14:creationId xmlns:p14="http://schemas.microsoft.com/office/powerpoint/2010/main" val="88152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03F4C7-F441-4FE5-923A-53B5D39A15A4}"/>
              </a:ext>
            </a:extLst>
          </p:cNvPr>
          <p:cNvSpPr>
            <a:spLocks noGrp="1"/>
          </p:cNvSpPr>
          <p:nvPr>
            <p:ph type="title"/>
          </p:nvPr>
        </p:nvSpPr>
        <p:spPr/>
        <p:txBody>
          <a:bodyPr/>
          <a:lstStyle/>
          <a:p>
            <a:r>
              <a:rPr lang="en-IN" dirty="0"/>
              <a:t>Stoplight</a:t>
            </a:r>
          </a:p>
        </p:txBody>
      </p:sp>
      <p:pic>
        <p:nvPicPr>
          <p:cNvPr id="8" name="Picture 7">
            <a:extLst>
              <a:ext uri="{FF2B5EF4-FFF2-40B4-BE49-F238E27FC236}">
                <a16:creationId xmlns:a16="http://schemas.microsoft.com/office/drawing/2014/main" id="{505B0954-EF01-41B6-A5C5-149D0CCF2477}"/>
              </a:ext>
            </a:extLst>
          </p:cNvPr>
          <p:cNvPicPr>
            <a:picLocks noChangeAspect="1"/>
          </p:cNvPicPr>
          <p:nvPr/>
        </p:nvPicPr>
        <p:blipFill>
          <a:blip r:embed="rId2"/>
          <a:stretch>
            <a:fillRect/>
          </a:stretch>
        </p:blipFill>
        <p:spPr>
          <a:xfrm>
            <a:off x="-8335" y="1372155"/>
            <a:ext cx="9144000" cy="5143500"/>
          </a:xfrm>
          <a:prstGeom prst="rect">
            <a:avLst/>
          </a:prstGeom>
        </p:spPr>
      </p:pic>
    </p:spTree>
    <p:extLst>
      <p:ext uri="{BB962C8B-B14F-4D97-AF65-F5344CB8AC3E}">
        <p14:creationId xmlns:p14="http://schemas.microsoft.com/office/powerpoint/2010/main" val="456297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B4F13C-D3BB-4E03-9C76-B8714483EB71}"/>
              </a:ext>
            </a:extLst>
          </p:cNvPr>
          <p:cNvSpPr>
            <a:spLocks noGrp="1"/>
          </p:cNvSpPr>
          <p:nvPr>
            <p:ph type="title"/>
          </p:nvPr>
        </p:nvSpPr>
        <p:spPr/>
        <p:txBody>
          <a:bodyPr/>
          <a:lstStyle/>
          <a:p>
            <a:r>
              <a:rPr lang="en-IN" dirty="0" err="1"/>
              <a:t>Oauth</a:t>
            </a:r>
            <a:r>
              <a:rPr lang="en-IN" dirty="0"/>
              <a:t> Authentication</a:t>
            </a:r>
          </a:p>
        </p:txBody>
      </p:sp>
      <p:pic>
        <p:nvPicPr>
          <p:cNvPr id="7170" name="Picture 2">
            <a:extLst>
              <a:ext uri="{FF2B5EF4-FFF2-40B4-BE49-F238E27FC236}">
                <a16:creationId xmlns:a16="http://schemas.microsoft.com/office/drawing/2014/main" id="{1B68C623-1EA1-4693-AD83-BF647669D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26" y="1845492"/>
            <a:ext cx="8335348" cy="383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38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E594D2-899A-4C3D-B78E-DDDE588EE266}"/>
              </a:ext>
            </a:extLst>
          </p:cNvPr>
          <p:cNvSpPr>
            <a:spLocks noGrp="1"/>
          </p:cNvSpPr>
          <p:nvPr>
            <p:ph type="title"/>
          </p:nvPr>
        </p:nvSpPr>
        <p:spPr/>
        <p:txBody>
          <a:bodyPr/>
          <a:lstStyle/>
          <a:p>
            <a:r>
              <a:rPr lang="en-IN" dirty="0"/>
              <a:t>API-First Development Workflow</a:t>
            </a:r>
          </a:p>
        </p:txBody>
      </p:sp>
      <p:pic>
        <p:nvPicPr>
          <p:cNvPr id="4" name="Picture 3">
            <a:extLst>
              <a:ext uri="{FF2B5EF4-FFF2-40B4-BE49-F238E27FC236}">
                <a16:creationId xmlns:a16="http://schemas.microsoft.com/office/drawing/2014/main" id="{44B81963-4BC4-400B-BEB3-359E6D525E4D}"/>
              </a:ext>
            </a:extLst>
          </p:cNvPr>
          <p:cNvPicPr>
            <a:picLocks noChangeAspect="1"/>
          </p:cNvPicPr>
          <p:nvPr/>
        </p:nvPicPr>
        <p:blipFill rotWithShape="1">
          <a:blip r:embed="rId2"/>
          <a:srcRect l="31845" t="32179" r="17282" b="41759"/>
          <a:stretch/>
        </p:blipFill>
        <p:spPr>
          <a:xfrm>
            <a:off x="523783" y="2157274"/>
            <a:ext cx="8410388" cy="2423604"/>
          </a:xfrm>
          <a:prstGeom prst="rect">
            <a:avLst/>
          </a:prstGeom>
        </p:spPr>
      </p:pic>
    </p:spTree>
    <p:extLst>
      <p:ext uri="{BB962C8B-B14F-4D97-AF65-F5344CB8AC3E}">
        <p14:creationId xmlns:p14="http://schemas.microsoft.com/office/powerpoint/2010/main" val="877909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C8630A-DE4D-4396-B684-5812B150DA2F}"/>
              </a:ext>
            </a:extLst>
          </p:cNvPr>
          <p:cNvSpPr>
            <a:spLocks noGrp="1"/>
          </p:cNvSpPr>
          <p:nvPr>
            <p:ph sz="quarter" idx="12"/>
          </p:nvPr>
        </p:nvSpPr>
        <p:spPr/>
        <p:txBody>
          <a:bodyPr/>
          <a:lstStyle/>
          <a:p>
            <a:r>
              <a:rPr lang="en-US" dirty="0"/>
              <a:t>API key</a:t>
            </a:r>
          </a:p>
          <a:p>
            <a:r>
              <a:rPr lang="en-US" dirty="0"/>
              <a:t>HTTP</a:t>
            </a:r>
          </a:p>
          <a:p>
            <a:r>
              <a:rPr lang="en-US" dirty="0"/>
              <a:t>OAuth 2.0</a:t>
            </a:r>
          </a:p>
          <a:p>
            <a:r>
              <a:rPr lang="en-US" dirty="0"/>
              <a:t>Open ID Connect</a:t>
            </a:r>
            <a:endParaRPr lang="en-IN" dirty="0"/>
          </a:p>
        </p:txBody>
      </p:sp>
      <p:sp>
        <p:nvSpPr>
          <p:cNvPr id="3" name="Title 2">
            <a:extLst>
              <a:ext uri="{FF2B5EF4-FFF2-40B4-BE49-F238E27FC236}">
                <a16:creationId xmlns:a16="http://schemas.microsoft.com/office/drawing/2014/main" id="{3A4E7E3A-6075-4E96-A7D4-D07260F1B318}"/>
              </a:ext>
            </a:extLst>
          </p:cNvPr>
          <p:cNvSpPr>
            <a:spLocks noGrp="1"/>
          </p:cNvSpPr>
          <p:nvPr>
            <p:ph type="title"/>
          </p:nvPr>
        </p:nvSpPr>
        <p:spPr/>
        <p:txBody>
          <a:bodyPr/>
          <a:lstStyle/>
          <a:p>
            <a:r>
              <a:rPr lang="en-IN" dirty="0"/>
              <a:t>Which security scheme?</a:t>
            </a:r>
          </a:p>
        </p:txBody>
      </p:sp>
    </p:spTree>
    <p:extLst>
      <p:ext uri="{BB962C8B-B14F-4D97-AF65-F5344CB8AC3E}">
        <p14:creationId xmlns:p14="http://schemas.microsoft.com/office/powerpoint/2010/main" val="5430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55E503-578D-4679-A4C2-28C6FF03065D}"/>
              </a:ext>
            </a:extLst>
          </p:cNvPr>
          <p:cNvSpPr>
            <a:spLocks noGrp="1"/>
          </p:cNvSpPr>
          <p:nvPr>
            <p:ph sz="quarter" idx="12"/>
          </p:nvPr>
        </p:nvSpPr>
        <p:spPr/>
        <p:txBody>
          <a:bodyPr/>
          <a:lstStyle/>
          <a:p>
            <a:r>
              <a:rPr lang="en-US" dirty="0"/>
              <a:t>In 2015, Smart Bear Software donated the Swagger specification to the Linux Foundation.</a:t>
            </a:r>
          </a:p>
          <a:p>
            <a:r>
              <a:rPr lang="en-US" dirty="0"/>
              <a:t>It renamed the specification to the Open API Specification. </a:t>
            </a:r>
          </a:p>
          <a:p>
            <a:r>
              <a:rPr lang="en-US" dirty="0"/>
              <a:t>Smart Bear also became the founding member of the Open API Initiative (OAI).</a:t>
            </a:r>
          </a:p>
          <a:p>
            <a:r>
              <a:rPr lang="en-US" dirty="0"/>
              <a:t>It is a body to govern the development of the OAS in an open and transparent manner. </a:t>
            </a:r>
            <a:endParaRPr lang="en-IN" dirty="0"/>
          </a:p>
        </p:txBody>
      </p:sp>
      <p:sp>
        <p:nvSpPr>
          <p:cNvPr id="3" name="Title 2">
            <a:extLst>
              <a:ext uri="{FF2B5EF4-FFF2-40B4-BE49-F238E27FC236}">
                <a16:creationId xmlns:a16="http://schemas.microsoft.com/office/drawing/2014/main" id="{96B8D999-AFF0-43B0-8091-23BE01D25F0F}"/>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3332995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E1EF-CE1B-4BDE-A9F6-3191F359020A}"/>
              </a:ext>
            </a:extLst>
          </p:cNvPr>
          <p:cNvSpPr>
            <a:spLocks noGrp="1"/>
          </p:cNvSpPr>
          <p:nvPr>
            <p:ph type="title"/>
          </p:nvPr>
        </p:nvSpPr>
        <p:spPr/>
        <p:txBody>
          <a:bodyPr/>
          <a:lstStyle/>
          <a:p>
            <a:r>
              <a:rPr lang="en-IN" dirty="0"/>
              <a:t>Open API 2.0 vs 3.0</a:t>
            </a:r>
          </a:p>
        </p:txBody>
      </p:sp>
      <p:pic>
        <p:nvPicPr>
          <p:cNvPr id="1026" name="Picture 2" descr="OpenAPI v2 compared to v3">
            <a:extLst>
              <a:ext uri="{FF2B5EF4-FFF2-40B4-BE49-F238E27FC236}">
                <a16:creationId xmlns:a16="http://schemas.microsoft.com/office/drawing/2014/main" id="{F533D6A9-597F-4209-A604-BDFD82A76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 y="1376038"/>
            <a:ext cx="8429625" cy="51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8729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E61D7-D6B5-4474-9965-665639950137}"/>
              </a:ext>
            </a:extLst>
          </p:cNvPr>
          <p:cNvSpPr>
            <a:spLocks noGrp="1"/>
          </p:cNvSpPr>
          <p:nvPr>
            <p:ph type="title"/>
          </p:nvPr>
        </p:nvSpPr>
        <p:spPr/>
        <p:txBody>
          <a:bodyPr/>
          <a:lstStyle/>
          <a:p>
            <a:r>
              <a:rPr lang="en-IN" dirty="0"/>
              <a:t>Swagger Inspector</a:t>
            </a:r>
          </a:p>
        </p:txBody>
      </p:sp>
      <p:pic>
        <p:nvPicPr>
          <p:cNvPr id="5" name="Picture 4">
            <a:extLst>
              <a:ext uri="{FF2B5EF4-FFF2-40B4-BE49-F238E27FC236}">
                <a16:creationId xmlns:a16="http://schemas.microsoft.com/office/drawing/2014/main" id="{DEA0F938-B742-41FD-803E-B407E1C75627}"/>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40635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8E61D7-D6B5-4474-9965-665639950137}"/>
              </a:ext>
            </a:extLst>
          </p:cNvPr>
          <p:cNvSpPr>
            <a:spLocks noGrp="1"/>
          </p:cNvSpPr>
          <p:nvPr>
            <p:ph type="title"/>
          </p:nvPr>
        </p:nvSpPr>
        <p:spPr/>
        <p:txBody>
          <a:bodyPr/>
          <a:lstStyle/>
          <a:p>
            <a:r>
              <a:rPr lang="en-IN" dirty="0"/>
              <a:t>Swagger Inspector</a:t>
            </a:r>
          </a:p>
        </p:txBody>
      </p:sp>
      <p:pic>
        <p:nvPicPr>
          <p:cNvPr id="4" name="Picture 3">
            <a:extLst>
              <a:ext uri="{FF2B5EF4-FFF2-40B4-BE49-F238E27FC236}">
                <a16:creationId xmlns:a16="http://schemas.microsoft.com/office/drawing/2014/main" id="{2BC66C2B-2602-4610-8BDD-9E0A0CB6F225}"/>
              </a:ext>
            </a:extLst>
          </p:cNvPr>
          <p:cNvPicPr>
            <a:picLocks noChangeAspect="1"/>
          </p:cNvPicPr>
          <p:nvPr/>
        </p:nvPicPr>
        <p:blipFill>
          <a:blip r:embed="rId2"/>
          <a:stretch>
            <a:fillRect/>
          </a:stretch>
        </p:blipFill>
        <p:spPr>
          <a:xfrm>
            <a:off x="-8335" y="1318889"/>
            <a:ext cx="9144000" cy="5143500"/>
          </a:xfrm>
          <a:prstGeom prst="rect">
            <a:avLst/>
          </a:prstGeom>
        </p:spPr>
      </p:pic>
    </p:spTree>
    <p:extLst>
      <p:ext uri="{BB962C8B-B14F-4D97-AF65-F5344CB8AC3E}">
        <p14:creationId xmlns:p14="http://schemas.microsoft.com/office/powerpoint/2010/main" val="907543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99D8FF-3550-482C-8690-AC0A09DF89BB}"/>
              </a:ext>
            </a:extLst>
          </p:cNvPr>
          <p:cNvSpPr>
            <a:spLocks noGrp="1"/>
          </p:cNvSpPr>
          <p:nvPr>
            <p:ph type="title"/>
          </p:nvPr>
        </p:nvSpPr>
        <p:spPr/>
        <p:txBody>
          <a:bodyPr/>
          <a:lstStyle/>
          <a:p>
            <a:r>
              <a:rPr lang="en-IN" dirty="0"/>
              <a:t>API Workflow</a:t>
            </a:r>
          </a:p>
        </p:txBody>
      </p:sp>
      <p:pic>
        <p:nvPicPr>
          <p:cNvPr id="5" name="Picture 4">
            <a:extLst>
              <a:ext uri="{FF2B5EF4-FFF2-40B4-BE49-F238E27FC236}">
                <a16:creationId xmlns:a16="http://schemas.microsoft.com/office/drawing/2014/main" id="{0C03E38C-A8C7-4185-A710-ED294C683786}"/>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2202155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BDE1A3-255E-405E-BEC3-B9D21C32EB1A}"/>
              </a:ext>
            </a:extLst>
          </p:cNvPr>
          <p:cNvSpPr>
            <a:spLocks noGrp="1"/>
          </p:cNvSpPr>
          <p:nvPr>
            <p:ph type="title"/>
          </p:nvPr>
        </p:nvSpPr>
        <p:spPr/>
        <p:txBody>
          <a:bodyPr/>
          <a:lstStyle/>
          <a:p>
            <a:r>
              <a:rPr lang="en-IN" dirty="0"/>
              <a:t>Why Document APIs</a:t>
            </a:r>
          </a:p>
        </p:txBody>
      </p:sp>
      <p:pic>
        <p:nvPicPr>
          <p:cNvPr id="5" name="Picture 4">
            <a:extLst>
              <a:ext uri="{FF2B5EF4-FFF2-40B4-BE49-F238E27FC236}">
                <a16:creationId xmlns:a16="http://schemas.microsoft.com/office/drawing/2014/main" id="{FF91E6DB-50D0-4D41-BF33-8DC6F3E6A045}"/>
              </a:ext>
            </a:extLst>
          </p:cNvPr>
          <p:cNvPicPr>
            <a:picLocks noChangeAspect="1"/>
          </p:cNvPicPr>
          <p:nvPr/>
        </p:nvPicPr>
        <p:blipFill rotWithShape="1">
          <a:blip r:embed="rId2"/>
          <a:srcRect l="6311" t="15541" r="15923" b="24912"/>
          <a:stretch/>
        </p:blipFill>
        <p:spPr>
          <a:xfrm>
            <a:off x="461035" y="1686756"/>
            <a:ext cx="8491992" cy="3657601"/>
          </a:xfrm>
          <a:prstGeom prst="rect">
            <a:avLst/>
          </a:prstGeom>
        </p:spPr>
      </p:pic>
    </p:spTree>
    <p:extLst>
      <p:ext uri="{BB962C8B-B14F-4D97-AF65-F5344CB8AC3E}">
        <p14:creationId xmlns:p14="http://schemas.microsoft.com/office/powerpoint/2010/main" val="46988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FC97E7-CC60-4662-9682-DDC1AA990979}"/>
              </a:ext>
            </a:extLst>
          </p:cNvPr>
          <p:cNvSpPr>
            <a:spLocks noGrp="1"/>
          </p:cNvSpPr>
          <p:nvPr>
            <p:ph type="title"/>
          </p:nvPr>
        </p:nvSpPr>
        <p:spPr/>
        <p:txBody>
          <a:bodyPr/>
          <a:lstStyle/>
          <a:p>
            <a:r>
              <a:rPr lang="en-IN" dirty="0"/>
              <a:t>Specification</a:t>
            </a:r>
          </a:p>
        </p:txBody>
      </p:sp>
      <p:pic>
        <p:nvPicPr>
          <p:cNvPr id="5" name="Picture 4">
            <a:extLst>
              <a:ext uri="{FF2B5EF4-FFF2-40B4-BE49-F238E27FC236}">
                <a16:creationId xmlns:a16="http://schemas.microsoft.com/office/drawing/2014/main" id="{45926B58-C383-447E-9D4C-A322CD6D6281}"/>
              </a:ext>
            </a:extLst>
          </p:cNvPr>
          <p:cNvPicPr>
            <a:picLocks noChangeAspect="1"/>
          </p:cNvPicPr>
          <p:nvPr/>
        </p:nvPicPr>
        <p:blipFill rotWithShape="1">
          <a:blip r:embed="rId2"/>
          <a:srcRect l="6990" t="16224" r="19806" b="22497"/>
          <a:stretch/>
        </p:blipFill>
        <p:spPr>
          <a:xfrm>
            <a:off x="1225119" y="2014894"/>
            <a:ext cx="6693761" cy="3151909"/>
          </a:xfrm>
          <a:prstGeom prst="rect">
            <a:avLst/>
          </a:prstGeom>
        </p:spPr>
      </p:pic>
    </p:spTree>
    <p:extLst>
      <p:ext uri="{BB962C8B-B14F-4D97-AF65-F5344CB8AC3E}">
        <p14:creationId xmlns:p14="http://schemas.microsoft.com/office/powerpoint/2010/main" val="309496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19547-0437-4E07-87D7-30569433CFB4}"/>
              </a:ext>
            </a:extLst>
          </p:cNvPr>
          <p:cNvSpPr>
            <a:spLocks noGrp="1"/>
          </p:cNvSpPr>
          <p:nvPr>
            <p:ph type="title"/>
          </p:nvPr>
        </p:nvSpPr>
        <p:spPr/>
        <p:txBody>
          <a:bodyPr/>
          <a:lstStyle/>
          <a:p>
            <a:r>
              <a:rPr lang="en-US" dirty="0"/>
              <a:t>API ecosystem: What’s it all about?</a:t>
            </a:r>
            <a:endParaRPr lang="en-IN" dirty="0"/>
          </a:p>
        </p:txBody>
      </p:sp>
      <p:pic>
        <p:nvPicPr>
          <p:cNvPr id="5" name="Picture 4">
            <a:extLst>
              <a:ext uri="{FF2B5EF4-FFF2-40B4-BE49-F238E27FC236}">
                <a16:creationId xmlns:a16="http://schemas.microsoft.com/office/drawing/2014/main" id="{6C8B4449-5BAF-40C2-95BA-897112B091FE}"/>
              </a:ext>
            </a:extLst>
          </p:cNvPr>
          <p:cNvPicPr>
            <a:picLocks noChangeAspect="1"/>
          </p:cNvPicPr>
          <p:nvPr/>
        </p:nvPicPr>
        <p:blipFill rotWithShape="1">
          <a:blip r:embed="rId2"/>
          <a:srcRect l="8446" t="21479" r="11263" b="7928"/>
          <a:stretch/>
        </p:blipFill>
        <p:spPr>
          <a:xfrm>
            <a:off x="183698" y="1642368"/>
            <a:ext cx="8759934" cy="4332303"/>
          </a:xfrm>
          <a:prstGeom prst="rect">
            <a:avLst/>
          </a:prstGeom>
        </p:spPr>
      </p:pic>
    </p:spTree>
    <p:extLst>
      <p:ext uri="{BB962C8B-B14F-4D97-AF65-F5344CB8AC3E}">
        <p14:creationId xmlns:p14="http://schemas.microsoft.com/office/powerpoint/2010/main" val="684339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2.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3439</TotalTime>
  <Words>2373</Words>
  <Application>Microsoft Office PowerPoint</Application>
  <PresentationFormat>On-screen Show (4:3)</PresentationFormat>
  <Paragraphs>233</Paragraphs>
  <Slides>65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Arial</vt:lpstr>
      <vt:lpstr>Calibri</vt:lpstr>
      <vt:lpstr>Pencils_02_2012</vt:lpstr>
      <vt:lpstr>PowerPoint Presentation</vt:lpstr>
      <vt:lpstr>Course Goals / Objectives</vt:lpstr>
      <vt:lpstr>Course Goals / Objectives</vt:lpstr>
      <vt:lpstr>Swagger</vt:lpstr>
      <vt:lpstr>Swagger</vt:lpstr>
      <vt:lpstr>Swagger</vt:lpstr>
      <vt:lpstr>Why Document APIs</vt:lpstr>
      <vt:lpstr>Specification</vt:lpstr>
      <vt:lpstr>API ecosystem: What’s it all about?</vt:lpstr>
      <vt:lpstr>API ecosystem: What’s it all about?</vt:lpstr>
      <vt:lpstr>API ecosystem: What’s it all about?</vt:lpstr>
      <vt:lpstr>Open API Specification</vt:lpstr>
      <vt:lpstr>Open API Specification</vt:lpstr>
      <vt:lpstr>Open API Specification</vt:lpstr>
      <vt:lpstr>Swagger vs Open API</vt:lpstr>
      <vt:lpstr>Swagger vs Open API</vt:lpstr>
      <vt:lpstr>Swagger vs Open API</vt:lpstr>
      <vt:lpstr>Swagger vs Open API</vt:lpstr>
      <vt:lpstr>Swagger vs Open API</vt:lpstr>
      <vt:lpstr>Where do OpenAPI definitions fit in ?</vt:lpstr>
      <vt:lpstr>Open API Specification</vt:lpstr>
      <vt:lpstr>Where do OpenAPI definitions fit in ?</vt:lpstr>
      <vt:lpstr>Getting set up to make API Requests</vt:lpstr>
      <vt:lpstr>PowerPoint Presentation</vt:lpstr>
      <vt:lpstr>The Design-First and API-First Approach </vt:lpstr>
      <vt:lpstr>The Design-First and API-First Approach </vt:lpstr>
      <vt:lpstr>The Design-First and API-First Approach </vt:lpstr>
      <vt:lpstr>The Design-First and API-First Approach </vt:lpstr>
      <vt:lpstr>The Design-First and API-First Approach </vt:lpstr>
      <vt:lpstr>API-First Development Workflow</vt:lpstr>
      <vt:lpstr>API-First Development Workflow</vt:lpstr>
      <vt:lpstr>Step 1: Create the API Specification</vt:lpstr>
      <vt:lpstr>Step 1: Create the API Specification</vt:lpstr>
      <vt:lpstr>Step 1: Create the API Specification</vt:lpstr>
      <vt:lpstr>Step 1: Create the API Specification</vt:lpstr>
      <vt:lpstr>Step 1: Create the API Specification</vt:lpstr>
      <vt:lpstr>Media Types</vt:lpstr>
      <vt:lpstr>Data Types</vt:lpstr>
      <vt:lpstr>OpenAPI Object</vt:lpstr>
      <vt:lpstr>OpenAPI Object</vt:lpstr>
      <vt:lpstr>Info Object</vt:lpstr>
      <vt:lpstr>Contact Object</vt:lpstr>
      <vt:lpstr>License Object</vt:lpstr>
      <vt:lpstr>Create an API</vt:lpstr>
      <vt:lpstr>Create an API</vt:lpstr>
      <vt:lpstr>Meta information</vt:lpstr>
      <vt:lpstr>Meta information</vt:lpstr>
      <vt:lpstr>Path items</vt:lpstr>
      <vt:lpstr>Path items</vt:lpstr>
      <vt:lpstr>Responses</vt:lpstr>
      <vt:lpstr>Responses</vt:lpstr>
      <vt:lpstr>Responses</vt:lpstr>
      <vt:lpstr>Open API Editor</vt:lpstr>
      <vt:lpstr>What OpenAPI Tools Are Available?</vt:lpstr>
      <vt:lpstr>Stoplight</vt:lpstr>
      <vt:lpstr>Stoplight</vt:lpstr>
      <vt:lpstr>Oauth Authentication</vt:lpstr>
      <vt:lpstr>API-First Development Workflow</vt:lpstr>
      <vt:lpstr>Which security scheme?</vt:lpstr>
      <vt:lpstr>Open API 2.0 vs 3.0</vt:lpstr>
      <vt:lpstr>Swagger Inspector</vt:lpstr>
      <vt:lpstr>Swagger Inspector</vt:lpstr>
      <vt:lpstr>API Workflow</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562</cp:revision>
  <dcterms:created xsi:type="dcterms:W3CDTF">2012-03-13T15:47:14Z</dcterms:created>
  <dcterms:modified xsi:type="dcterms:W3CDTF">2021-06-25T01:35:31Z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